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theme/theme6.xml" ContentType="application/vnd.openxmlformats-officedocument.theme+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1.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1" r:id="rId6"/>
    <p:sldMasterId id="2147484095" r:id="rId7"/>
    <p:sldMasterId id="2147484162" r:id="rId8"/>
    <p:sldMasterId id="2147484221" r:id="rId9"/>
    <p:sldMasterId id="2147484350" r:id="rId10"/>
    <p:sldMasterId id="2147484403" r:id="rId11"/>
    <p:sldMasterId id="2147484408" r:id="rId12"/>
    <p:sldMasterId id="2147484417" r:id="rId13"/>
    <p:sldMasterId id="2147484465" r:id="rId14"/>
    <p:sldMasterId id="2147484509" r:id="rId15"/>
    <p:sldMasterId id="2147484539" r:id="rId16"/>
    <p:sldMasterId id="2147484570" r:id="rId17"/>
    <p:sldMasterId id="2147484601" r:id="rId18"/>
  </p:sldMasterIdLst>
  <p:notesMasterIdLst>
    <p:notesMasterId r:id="rId57"/>
  </p:notesMasterIdLst>
  <p:sldIdLst>
    <p:sldId id="362" r:id="rId19"/>
    <p:sldId id="709" r:id="rId20"/>
    <p:sldId id="708" r:id="rId21"/>
    <p:sldId id="258" r:id="rId22"/>
    <p:sldId id="465" r:id="rId23"/>
    <p:sldId id="710" r:id="rId24"/>
    <p:sldId id="711" r:id="rId25"/>
    <p:sldId id="712" r:id="rId26"/>
    <p:sldId id="713" r:id="rId27"/>
    <p:sldId id="714" r:id="rId28"/>
    <p:sldId id="715" r:id="rId29"/>
    <p:sldId id="716" r:id="rId30"/>
    <p:sldId id="671" r:id="rId31"/>
    <p:sldId id="673" r:id="rId32"/>
    <p:sldId id="663" r:id="rId33"/>
    <p:sldId id="644" r:id="rId34"/>
    <p:sldId id="707" r:id="rId35"/>
    <p:sldId id="689" r:id="rId36"/>
    <p:sldId id="678" r:id="rId37"/>
    <p:sldId id="679" r:id="rId38"/>
    <p:sldId id="682" r:id="rId39"/>
    <p:sldId id="680" r:id="rId40"/>
    <p:sldId id="681" r:id="rId41"/>
    <p:sldId id="677" r:id="rId42"/>
    <p:sldId id="683" r:id="rId43"/>
    <p:sldId id="691" r:id="rId44"/>
    <p:sldId id="575" r:id="rId45"/>
    <p:sldId id="631" r:id="rId46"/>
    <p:sldId id="573" r:id="rId47"/>
    <p:sldId id="685" r:id="rId48"/>
    <p:sldId id="686" r:id="rId49"/>
    <p:sldId id="687" r:id="rId50"/>
    <p:sldId id="694" r:id="rId51"/>
    <p:sldId id="698" r:id="rId52"/>
    <p:sldId id="699" r:id="rId53"/>
    <p:sldId id="705" r:id="rId54"/>
    <p:sldId id="706" r:id="rId55"/>
    <p:sldId id="68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a" id="{555EE8D3-AB60-4EBE-B83C-DD9182A458D9}">
          <p14:sldIdLst>
            <p14:sldId id="362"/>
            <p14:sldId id="709"/>
            <p14:sldId id="708"/>
            <p14:sldId id="258"/>
            <p14:sldId id="465"/>
            <p14:sldId id="710"/>
            <p14:sldId id="711"/>
            <p14:sldId id="712"/>
            <p14:sldId id="713"/>
            <p14:sldId id="714"/>
            <p14:sldId id="715"/>
            <p14:sldId id="716"/>
          </p14:sldIdLst>
        </p14:section>
        <p14:section name="IDEs" id="{3EAA717E-3535-48A7-85F3-EE0122341A47}">
          <p14:sldIdLst>
            <p14:sldId id="671"/>
            <p14:sldId id="673"/>
            <p14:sldId id="663"/>
            <p14:sldId id="644"/>
            <p14:sldId id="707"/>
          </p14:sldIdLst>
        </p14:section>
        <p14:section name="Herramientas" id="{A54B287A-A94A-40DA-972D-1EFE53A00AAD}">
          <p14:sldIdLst>
            <p14:sldId id="689"/>
            <p14:sldId id="678"/>
            <p14:sldId id="679"/>
            <p14:sldId id="682"/>
            <p14:sldId id="680"/>
            <p14:sldId id="681"/>
            <p14:sldId id="677"/>
            <p14:sldId id="683"/>
          </p14:sldIdLst>
        </p14:section>
        <p14:section name="DevOps" id="{C810B1FD-B951-4F4B-9EC1-87BC8DE4873F}">
          <p14:sldIdLst>
            <p14:sldId id="691"/>
            <p14:sldId id="575"/>
            <p14:sldId id="631"/>
            <p14:sldId id="573"/>
            <p14:sldId id="685"/>
            <p14:sldId id="686"/>
            <p14:sldId id="687"/>
          </p14:sldIdLst>
        </p14:section>
        <p14:section name="Otros anuncios" id="{2D3763CD-149E-4C00-97C5-3D58268EC81E}">
          <p14:sldIdLst>
            <p14:sldId id="694"/>
            <p14:sldId id="698"/>
            <p14:sldId id="699"/>
            <p14:sldId id="705"/>
            <p14:sldId id="706"/>
            <p14:sldId id="6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chim Dettweiler" initials="AD" lastIdx="5" clrIdx="6">
    <p:extLst>
      <p:ext uri="{19B8F6BF-5375-455C-9EA6-DF929625EA0E}">
        <p15:presenceInfo xmlns:p15="http://schemas.microsoft.com/office/powerpoint/2012/main" userId="S-1-5-21-2127521184-1604012920-1887927527-8448984" providerId="AD"/>
      </p:ext>
    </p:extLst>
  </p:cmAuthor>
  <p:cmAuthor id="1" name="Erika Ehrli" initials="EE" lastIdx="38" clrIdx="0">
    <p:extLst>
      <p:ext uri="{19B8F6BF-5375-455C-9EA6-DF929625EA0E}">
        <p15:presenceInfo xmlns:p15="http://schemas.microsoft.com/office/powerpoint/2012/main" userId="S-1-5-21-2127521184-1604012920-1887927527-13959882" providerId="AD"/>
      </p:ext>
    </p:extLst>
  </p:cmAuthor>
  <p:cmAuthor id="8" name="David Siegel" initials="DS" lastIdx="2" clrIdx="7">
    <p:extLst>
      <p:ext uri="{19B8F6BF-5375-455C-9EA6-DF929625EA0E}">
        <p15:presenceInfo xmlns:p15="http://schemas.microsoft.com/office/powerpoint/2012/main" userId="David Siegel" providerId="None"/>
      </p:ext>
    </p:extLst>
  </p:cmAuthor>
  <p:cmAuthor id="2" name="Alexander Bradley" initials="AB" lastIdx="5" clrIdx="1">
    <p:extLst>
      <p:ext uri="{19B8F6BF-5375-455C-9EA6-DF929625EA0E}">
        <p15:presenceInfo xmlns:p15="http://schemas.microsoft.com/office/powerpoint/2012/main" userId="S-1-5-21-2127521184-1604012920-1887927527-4670468" providerId="AD"/>
      </p:ext>
    </p:extLst>
  </p:cmAuthor>
  <p:cmAuthor id="3" name="Omar Khan" initials="OK" lastIdx="5" clrIdx="2">
    <p:extLst>
      <p:ext uri="{19B8F6BF-5375-455C-9EA6-DF929625EA0E}">
        <p15:presenceInfo xmlns:p15="http://schemas.microsoft.com/office/powerpoint/2012/main" userId="S-1-5-21-2127521184-1604012920-1887927527-26958" providerId="AD"/>
      </p:ext>
    </p:extLst>
  </p:cmAuthor>
  <p:cmAuthor id="4" name="Craig Kitterman" initials="CK" lastIdx="1" clrIdx="3">
    <p:extLst>
      <p:ext uri="{19B8F6BF-5375-455C-9EA6-DF929625EA0E}">
        <p15:presenceInfo xmlns:p15="http://schemas.microsoft.com/office/powerpoint/2012/main" userId="Craig Kitterman" providerId="None"/>
      </p:ext>
    </p:extLst>
  </p:cmAuthor>
  <p:cmAuthor id="5" name="Scott Woodgate" initials="SW [2]" lastIdx="15" clrIdx="4">
    <p:extLst>
      <p:ext uri="{19B8F6BF-5375-455C-9EA6-DF929625EA0E}">
        <p15:presenceInfo xmlns:p15="http://schemas.microsoft.com/office/powerpoint/2012/main" userId="0da01782c3e8ddde" providerId="Windows Live"/>
      </p:ext>
    </p:extLst>
  </p:cmAuthor>
  <p:cmAuthor id="6" name="Sajan Parihar" initials="SP" lastIdx="3" clrIdx="5">
    <p:extLst>
      <p:ext uri="{19B8F6BF-5375-455C-9EA6-DF929625EA0E}">
        <p15:presenceInfo xmlns:p15="http://schemas.microsoft.com/office/powerpoint/2012/main" userId="S-1-5-21-2127521184-1604012920-1887927527-55100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B1FF"/>
    <a:srgbClr val="0078D7"/>
    <a:srgbClr val="282D32"/>
    <a:srgbClr val="F15A24"/>
    <a:srgbClr val="0063B4"/>
    <a:srgbClr val="603813"/>
    <a:srgbClr val="9E005D"/>
    <a:srgbClr val="F6F6F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11" autoAdjust="0"/>
    <p:restoredTop sz="79406" autoAdjust="0"/>
  </p:normalViewPr>
  <p:slideViewPr>
    <p:cSldViewPr snapToGrid="0">
      <p:cViewPr varScale="1">
        <p:scale>
          <a:sx n="69" d="100"/>
          <a:sy n="69" d="100"/>
        </p:scale>
        <p:origin x="413" y="38"/>
      </p:cViewPr>
      <p:guideLst/>
    </p:cSldViewPr>
  </p:slideViewPr>
  <p:notesTextViewPr>
    <p:cViewPr>
      <p:scale>
        <a:sx n="3" d="2"/>
        <a:sy n="3" d="2"/>
      </p:scale>
      <p:origin x="0" y="0"/>
    </p:cViewPr>
  </p:notesTextViewPr>
  <p:sorterViewPr>
    <p:cViewPr>
      <p:scale>
        <a:sx n="62" d="100"/>
        <a:sy n="6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5.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8" Type="http://schemas.openxmlformats.org/officeDocument/2006/relationships/slideMaster" Target="slideMasters/slideMaster3.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132E91-5FDB-4027-9820-3DD193776E70}" type="datetimeFigureOut">
              <a:rPr lang="en-US" smtClean="0"/>
              <a:t>11/28/2016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9E9FC-B671-424D-AD31-3E8C5FC948FF}" type="slidenum">
              <a:rPr lang="en-US" smtClean="0"/>
              <a:t>‹Nº›</a:t>
            </a:fld>
            <a:endParaRPr lang="en-US"/>
          </a:p>
        </p:txBody>
      </p:sp>
    </p:spTree>
    <p:extLst>
      <p:ext uri="{BB962C8B-B14F-4D97-AF65-F5344CB8AC3E}">
        <p14:creationId xmlns:p14="http://schemas.microsoft.com/office/powerpoint/2010/main" val="4032234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1</a:t>
            </a:fld>
            <a:endParaRPr lang="en-US"/>
          </a:p>
        </p:txBody>
      </p:sp>
    </p:spTree>
    <p:extLst>
      <p:ext uri="{BB962C8B-B14F-4D97-AF65-F5344CB8AC3E}">
        <p14:creationId xmlns:p14="http://schemas.microsoft.com/office/powerpoint/2010/main" val="1965456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3708709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13</a:t>
            </a:fld>
            <a:endParaRPr lang="en-US"/>
          </a:p>
        </p:txBody>
      </p:sp>
    </p:spTree>
    <p:extLst>
      <p:ext uri="{BB962C8B-B14F-4D97-AF65-F5344CB8AC3E}">
        <p14:creationId xmlns:p14="http://schemas.microsoft.com/office/powerpoint/2010/main" val="4213768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s-IS" dirty="0"/>
              <a:t>Nat came</a:t>
            </a:r>
            <a:r>
              <a:rPr lang="is-IS" baseline="0" dirty="0"/>
              <a:t> on stage and talked about building successfull applications.</a:t>
            </a:r>
          </a:p>
          <a:p>
            <a:r>
              <a:rPr lang="is-IS" baseline="0" dirty="0"/>
              <a:t>There are three key elements and together Visual Studio and Xamarin have them all.</a:t>
            </a:r>
            <a:endParaRPr lang="is-IS" dirty="0"/>
          </a:p>
        </p:txBody>
      </p:sp>
    </p:spTree>
    <p:extLst>
      <p:ext uri="{BB962C8B-B14F-4D97-AF65-F5344CB8AC3E}">
        <p14:creationId xmlns:p14="http://schemas.microsoft.com/office/powerpoint/2010/main" val="912463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2205095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393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18</a:t>
            </a:fld>
            <a:endParaRPr lang="en-US"/>
          </a:p>
        </p:txBody>
      </p:sp>
    </p:spTree>
    <p:extLst>
      <p:ext uri="{BB962C8B-B14F-4D97-AF65-F5344CB8AC3E}">
        <p14:creationId xmlns:p14="http://schemas.microsoft.com/office/powerpoint/2010/main" val="3096530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19</a:t>
            </a:fld>
            <a:endParaRPr lang="en-US"/>
          </a:p>
        </p:txBody>
      </p:sp>
    </p:spTree>
    <p:extLst>
      <p:ext uri="{BB962C8B-B14F-4D97-AF65-F5344CB8AC3E}">
        <p14:creationId xmlns:p14="http://schemas.microsoft.com/office/powerpoint/2010/main" val="1742454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20</a:t>
            </a:fld>
            <a:endParaRPr lang="en-US"/>
          </a:p>
        </p:txBody>
      </p:sp>
    </p:spTree>
    <p:extLst>
      <p:ext uri="{BB962C8B-B14F-4D97-AF65-F5344CB8AC3E}">
        <p14:creationId xmlns:p14="http://schemas.microsoft.com/office/powerpoint/2010/main" val="1736038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21</a:t>
            </a:fld>
            <a:endParaRPr lang="en-US"/>
          </a:p>
        </p:txBody>
      </p:sp>
    </p:spTree>
    <p:extLst>
      <p:ext uri="{BB962C8B-B14F-4D97-AF65-F5344CB8AC3E}">
        <p14:creationId xmlns:p14="http://schemas.microsoft.com/office/powerpoint/2010/main" val="164275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22</a:t>
            </a:fld>
            <a:endParaRPr lang="en-US"/>
          </a:p>
        </p:txBody>
      </p:sp>
    </p:spTree>
    <p:extLst>
      <p:ext uri="{BB962C8B-B14F-4D97-AF65-F5344CB8AC3E}">
        <p14:creationId xmlns:p14="http://schemas.microsoft.com/office/powerpoint/2010/main" val="1930885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138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23</a:t>
            </a:fld>
            <a:endParaRPr lang="en-US"/>
          </a:p>
        </p:txBody>
      </p:sp>
    </p:spTree>
    <p:extLst>
      <p:ext uri="{BB962C8B-B14F-4D97-AF65-F5344CB8AC3E}">
        <p14:creationId xmlns:p14="http://schemas.microsoft.com/office/powerpoint/2010/main" val="3287106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24</a:t>
            </a:fld>
            <a:endParaRPr lang="en-US"/>
          </a:p>
        </p:txBody>
      </p:sp>
    </p:spTree>
    <p:extLst>
      <p:ext uri="{BB962C8B-B14F-4D97-AF65-F5344CB8AC3E}">
        <p14:creationId xmlns:p14="http://schemas.microsoft.com/office/powerpoint/2010/main" val="3591441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25</a:t>
            </a:fld>
            <a:endParaRPr lang="en-US"/>
          </a:p>
        </p:txBody>
      </p:sp>
    </p:spTree>
    <p:extLst>
      <p:ext uri="{BB962C8B-B14F-4D97-AF65-F5344CB8AC3E}">
        <p14:creationId xmlns:p14="http://schemas.microsoft.com/office/powerpoint/2010/main" val="4275656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26</a:t>
            </a:fld>
            <a:endParaRPr lang="en-US"/>
          </a:p>
        </p:txBody>
      </p:sp>
    </p:spTree>
    <p:extLst>
      <p:ext uri="{BB962C8B-B14F-4D97-AF65-F5344CB8AC3E}">
        <p14:creationId xmlns:p14="http://schemas.microsoft.com/office/powerpoint/2010/main" val="856726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27</a:t>
            </a:fld>
            <a:endParaRPr lang="en-US"/>
          </a:p>
        </p:txBody>
      </p:sp>
    </p:spTree>
    <p:extLst>
      <p:ext uri="{BB962C8B-B14F-4D97-AF65-F5344CB8AC3E}">
        <p14:creationId xmlns:p14="http://schemas.microsoft.com/office/powerpoint/2010/main" val="3803440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28</a:t>
            </a:fld>
            <a:endParaRPr lang="en-US"/>
          </a:p>
        </p:txBody>
      </p:sp>
    </p:spTree>
    <p:extLst>
      <p:ext uri="{BB962C8B-B14F-4D97-AF65-F5344CB8AC3E}">
        <p14:creationId xmlns:p14="http://schemas.microsoft.com/office/powerpoint/2010/main" val="3465997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772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11/28/2016 8:24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2847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464">
              <a:spcAft>
                <a:spcPts val="346"/>
              </a:spcAft>
              <a:buFont typeface="Arial" panose="020B0604020202020204" pitchFamily="34" charset="0"/>
              <a:buNone/>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11/28/2016 8:24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62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733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763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37</a:t>
            </a:fld>
            <a:endParaRPr lang="en-US"/>
          </a:p>
        </p:txBody>
      </p:sp>
    </p:spTree>
    <p:extLst>
      <p:ext uri="{BB962C8B-B14F-4D97-AF65-F5344CB8AC3E}">
        <p14:creationId xmlns:p14="http://schemas.microsoft.com/office/powerpoint/2010/main" val="231123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829E9FC-B671-424D-AD31-3E8C5FC948FF}" type="slidenum">
              <a:rPr lang="en-US" smtClean="0"/>
              <a:t>38</a:t>
            </a:fld>
            <a:endParaRPr lang="en-US"/>
          </a:p>
        </p:txBody>
      </p:sp>
    </p:spTree>
    <p:extLst>
      <p:ext uri="{BB962C8B-B14F-4D97-AF65-F5344CB8AC3E}">
        <p14:creationId xmlns:p14="http://schemas.microsoft.com/office/powerpoint/2010/main" val="396536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31454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793281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21021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11/28/2016 8:26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048865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212419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3014269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1.xml"/><Relationship Id="rId4"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1.xml"/><Relationship Id="rId4" Type="http://schemas.openxmlformats.org/officeDocument/2006/relationships/image" Target="../media/image7.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1.xml"/><Relationship Id="rId4" Type="http://schemas.openxmlformats.org/officeDocument/2006/relationships/image" Target="../media/image10.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1.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1.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1.xml"/><Relationship Id="rId4" Type="http://schemas.openxmlformats.org/officeDocument/2006/relationships/image" Target="../media/image7.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1.xml"/><Relationship Id="rId4" Type="http://schemas.openxmlformats.org/officeDocument/2006/relationships/image" Target="../media/image7.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2.xml"/><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2.xml"/><Relationship Id="rId4" Type="http://schemas.openxmlformats.org/officeDocument/2006/relationships/image" Target="../media/image7.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2.xml"/><Relationship Id="rId4" Type="http://schemas.openxmlformats.org/officeDocument/2006/relationships/image" Target="../media/image10.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7.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7.emf"/></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
        <p:nvSpPr>
          <p:cNvPr id="2" name="CuadroTexto 1"/>
          <p:cNvSpPr txBox="1"/>
          <p:nvPr userDrawn="1"/>
        </p:nvSpPr>
        <p:spPr>
          <a:xfrm>
            <a:off x="3328416" y="3060192"/>
            <a:ext cx="5619102" cy="1043363"/>
          </a:xfrm>
          <a:prstGeom prst="rect">
            <a:avLst/>
          </a:prstGeom>
          <a:noFill/>
        </p:spPr>
        <p:txBody>
          <a:bodyPr wrap="none" lIns="182880" tIns="146304" rIns="182880" bIns="146304" rtlCol="0">
            <a:spAutoFit/>
          </a:bodyPr>
          <a:lstStyle/>
          <a:p>
            <a:pPr>
              <a:lnSpc>
                <a:spcPct val="90000"/>
              </a:lnSpc>
              <a:spcAft>
                <a:spcPts val="600"/>
              </a:spcAft>
            </a:pPr>
            <a:r>
              <a:rPr lang="es-ES" sz="5400" dirty="0">
                <a:solidFill>
                  <a:schemeClr val="bg1"/>
                </a:solidFill>
              </a:rPr>
              <a:t>Re-</a:t>
            </a:r>
            <a:r>
              <a:rPr lang="es-ES" sz="5400" dirty="0" err="1">
                <a:solidFill>
                  <a:schemeClr val="bg1"/>
                </a:solidFill>
              </a:rPr>
              <a:t>Connect</a:t>
            </a:r>
            <a:r>
              <a:rPr lang="es-ES" sz="5400" baseline="0" dirty="0">
                <a:solidFill>
                  <a:schemeClr val="bg1"/>
                </a:solidFill>
              </a:rPr>
              <a:t> 2016</a:t>
            </a:r>
            <a:endParaRPr lang="es-ES" sz="5400" dirty="0">
              <a:solidFill>
                <a:schemeClr val="bg1"/>
              </a:solidFill>
            </a:endParaRPr>
          </a:p>
        </p:txBody>
      </p:sp>
    </p:spTree>
    <p:extLst>
      <p:ext uri="{BB962C8B-B14F-4D97-AF65-F5344CB8AC3E}">
        <p14:creationId xmlns:p14="http://schemas.microsoft.com/office/powerpoint/2010/main" val="2352059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15821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spTree>
    <p:extLst>
      <p:ext uri="{BB962C8B-B14F-4D97-AF65-F5344CB8AC3E}">
        <p14:creationId xmlns:p14="http://schemas.microsoft.com/office/powerpoint/2010/main" val="20622302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3" cy="4931036"/>
          </a:xfrm>
        </p:spPr>
        <p:txBody>
          <a:bodyPr wrap="square">
            <a:noAutofit/>
          </a:bodyPr>
          <a:lstStyle>
            <a:lvl1pPr marL="0" indent="0">
              <a:buNone/>
              <a:defRPr/>
            </a:lvl1pPr>
            <a:lvl2pPr marL="336089" indent="0">
              <a:buNone/>
              <a:defRPr/>
            </a:lvl2pPr>
            <a:lvl3pPr marL="560147" indent="0">
              <a:buNone/>
              <a:defRPr sz="2353"/>
            </a:lvl3pPr>
            <a:lvl4pPr marL="784208" indent="0">
              <a:buNone/>
              <a:defRPr sz="1961"/>
            </a:lvl4pPr>
            <a:lvl5pPr marL="1008266"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39155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994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846794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8252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684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2359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89000" y="1149350"/>
            <a:ext cx="10414000" cy="2324100"/>
          </a:xfrm>
          <a:prstGeom prst="rect">
            <a:avLst/>
          </a:prstGeom>
        </p:spPr>
        <p:txBody>
          <a:bodyPr anchor="b"/>
          <a:lstStyle/>
          <a:p>
            <a:r>
              <a:t>Title Text</a:t>
            </a:r>
          </a:p>
        </p:txBody>
      </p:sp>
      <p:sp>
        <p:nvSpPr>
          <p:cNvPr id="12" name="Shape 12"/>
          <p:cNvSpPr>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200"/>
            </a:lvl1pPr>
            <a:lvl2pPr marL="0" indent="114300" algn="ctr">
              <a:spcBef>
                <a:spcPts val="0"/>
              </a:spcBef>
              <a:buSzTx/>
              <a:buNone/>
              <a:defRPr sz="2200"/>
            </a:lvl2pPr>
            <a:lvl3pPr marL="0" indent="228600" algn="ctr">
              <a:spcBef>
                <a:spcPts val="0"/>
              </a:spcBef>
              <a:buSzTx/>
              <a:buNone/>
              <a:defRPr sz="2200"/>
            </a:lvl3pPr>
            <a:lvl4pPr marL="0" indent="342900" algn="ctr">
              <a:spcBef>
                <a:spcPts val="0"/>
              </a:spcBef>
              <a:buSzTx/>
              <a:buNone/>
              <a:defRPr sz="2200"/>
            </a:lvl4pPr>
            <a:lvl5pPr marL="0" indent="457200"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5822012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6"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10282259" y="6011683"/>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4"/>
            <a:ext cx="5754430" cy="922315"/>
          </a:xfrm>
          <a:prstGeom prst="rect">
            <a:avLst/>
          </a:prstGeom>
        </p:spPr>
      </p:pic>
    </p:spTree>
    <p:extLst>
      <p:ext uri="{BB962C8B-B14F-4D97-AF65-F5344CB8AC3E}">
        <p14:creationId xmlns:p14="http://schemas.microsoft.com/office/powerpoint/2010/main" val="3910280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527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8" name="Rectangle 7"/>
          <p:cNvSpPr/>
          <p:nvPr userDrawn="1"/>
        </p:nvSpPr>
        <p:spPr bwMode="auto">
          <a:xfrm>
            <a:off x="3"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2"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4"/>
            <a:ext cx="3119224" cy="49994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8" y="3878574"/>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73005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10" name="Rectangle 9"/>
          <p:cNvSpPr/>
          <p:nvPr userDrawn="1"/>
        </p:nvSpPr>
        <p:spPr bwMode="auto">
          <a:xfrm>
            <a:off x="3" y="480"/>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528" y="211596"/>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7"/>
            <a:ext cx="3007584" cy="353351"/>
          </a:xfrm>
          <a:prstGeom prst="rect">
            <a:avLst/>
          </a:prstGeom>
        </p:spPr>
      </p:pic>
      <p:sp>
        <p:nvSpPr>
          <p:cNvPr id="20"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8" y="3878574"/>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694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31489" y="6145543"/>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79"/>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1"/>
            <a:ext cx="3119224" cy="499946"/>
          </a:xfrm>
          <a:prstGeom prst="rect">
            <a:avLst/>
          </a:prstGeom>
        </p:spPr>
      </p:pic>
      <p:sp>
        <p:nvSpPr>
          <p:cNvPr id="2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8" y="3878574"/>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99843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43939" y="6145543"/>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79"/>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8" y="3878574"/>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79560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100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58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309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360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783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834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4"/>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0690" y="1958334"/>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3017837" y="487"/>
            <a:ext cx="9174163" cy="6857514"/>
          </a:xfrm>
          <a:prstGeom prst="rect">
            <a:avLst/>
          </a:prstGeom>
        </p:spPr>
      </p:pic>
    </p:spTree>
    <p:extLst>
      <p:ext uri="{BB962C8B-B14F-4D97-AF65-F5344CB8AC3E}">
        <p14:creationId xmlns:p14="http://schemas.microsoft.com/office/powerpoint/2010/main" val="239913433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007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149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8379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437319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8" y="479"/>
            <a:ext cx="9172873" cy="6857523"/>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2" y="3877590"/>
            <a:ext cx="9179003" cy="651821"/>
          </a:xfrm>
          <a:prstGeom prst="rect">
            <a:avLst/>
          </a:prstGeom>
          <a:noFill/>
        </p:spPr>
        <p:txBody>
          <a:bodyPr wrap="square" lIns="146304" tIns="109728" rIns="146304" bIns="109728">
            <a:spAutoFit/>
          </a:bodyPr>
          <a:lstStyle>
            <a:lvl1pPr marL="0" indent="0">
              <a:spcBef>
                <a:spcPts val="0"/>
              </a:spcBef>
              <a:buNone/>
              <a:defRPr sz="3135"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4">
                <a:solidFill>
                  <a:schemeClr val="bg1"/>
                </a:solidFill>
                <a:latin typeface="+mj-lt"/>
              </a:defRPr>
            </a:lvl1pPr>
          </a:lstStyle>
          <a:p>
            <a:r>
              <a:rPr lang="en-US" sz="5880">
                <a:solidFill>
                  <a:schemeClr val="bg1"/>
                </a:solidFill>
              </a:rPr>
              <a:t>Demo</a:t>
            </a:r>
          </a:p>
        </p:txBody>
      </p:sp>
    </p:spTree>
    <p:extLst>
      <p:ext uri="{BB962C8B-B14F-4D97-AF65-F5344CB8AC3E}">
        <p14:creationId xmlns:p14="http://schemas.microsoft.com/office/powerpoint/2010/main" val="3583635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8" y="479"/>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30" y="385234"/>
            <a:ext cx="3119224" cy="499946"/>
          </a:xfrm>
          <a:prstGeom prst="rect">
            <a:avLst/>
          </a:prstGeom>
        </p:spPr>
      </p:pic>
      <p:sp>
        <p:nvSpPr>
          <p:cNvPr id="13" name="Text Placeholder 4"/>
          <p:cNvSpPr>
            <a:spLocks noGrp="1"/>
          </p:cNvSpPr>
          <p:nvPr>
            <p:ph type="body" sz="quarter" idx="13" hasCustomPrompt="1"/>
          </p:nvPr>
        </p:nvSpPr>
        <p:spPr>
          <a:xfrm>
            <a:off x="544082" y="3877590"/>
            <a:ext cx="9179003" cy="651821"/>
          </a:xfrm>
          <a:prstGeom prst="rect">
            <a:avLst/>
          </a:prstGeom>
          <a:noFill/>
        </p:spPr>
        <p:txBody>
          <a:bodyPr wrap="square" lIns="146304" tIns="109728" rIns="146304" bIns="109728">
            <a:spAutoFit/>
          </a:bodyPr>
          <a:lstStyle>
            <a:lvl1pPr marL="0" indent="0">
              <a:spcBef>
                <a:spcPts val="0"/>
              </a:spcBef>
              <a:buNone/>
              <a:defRPr sz="3135"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0">
                <a:solidFill>
                  <a:schemeClr val="bg1"/>
                </a:solidFill>
                <a:latin typeface="+mj-lt"/>
              </a:defRPr>
            </a:lvl1pPr>
          </a:lstStyle>
          <a:p>
            <a:r>
              <a:rPr lang="en-US" sz="5880">
                <a:solidFill>
                  <a:schemeClr val="bg1"/>
                </a:solidFill>
              </a:rPr>
              <a:t>Demo</a:t>
            </a:r>
          </a:p>
        </p:txBody>
      </p:sp>
    </p:spTree>
    <p:extLst>
      <p:ext uri="{BB962C8B-B14F-4D97-AF65-F5344CB8AC3E}">
        <p14:creationId xmlns:p14="http://schemas.microsoft.com/office/powerpoint/2010/main" val="1351643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8" y="479"/>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30" y="385234"/>
            <a:ext cx="3119224" cy="499946"/>
          </a:xfrm>
          <a:prstGeom prst="rect">
            <a:avLst/>
          </a:prstGeom>
        </p:spPr>
      </p:pic>
      <p:sp>
        <p:nvSpPr>
          <p:cNvPr id="13" name="Text Placeholder 4"/>
          <p:cNvSpPr>
            <a:spLocks noGrp="1"/>
          </p:cNvSpPr>
          <p:nvPr>
            <p:ph type="body" sz="quarter" idx="13" hasCustomPrompt="1"/>
          </p:nvPr>
        </p:nvSpPr>
        <p:spPr>
          <a:xfrm>
            <a:off x="544082" y="3877590"/>
            <a:ext cx="9179003" cy="651821"/>
          </a:xfrm>
          <a:prstGeom prst="rect">
            <a:avLst/>
          </a:prstGeom>
          <a:noFill/>
        </p:spPr>
        <p:txBody>
          <a:bodyPr wrap="square" lIns="146304" tIns="109728" rIns="146304" bIns="109728">
            <a:spAutoFit/>
          </a:bodyPr>
          <a:lstStyle>
            <a:lvl1pPr marL="0" indent="0">
              <a:spcBef>
                <a:spcPts val="0"/>
              </a:spcBef>
              <a:buNone/>
              <a:defRPr sz="3135"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4">
                <a:solidFill>
                  <a:schemeClr val="bg1"/>
                </a:solidFill>
                <a:latin typeface="+mj-lt"/>
              </a:defRPr>
            </a:lvl1pPr>
          </a:lstStyle>
          <a:p>
            <a:r>
              <a:rPr lang="en-US" sz="5880">
                <a:solidFill>
                  <a:schemeClr val="bg1"/>
                </a:solidFill>
              </a:rPr>
              <a:t>Demo</a:t>
            </a:r>
          </a:p>
        </p:txBody>
      </p:sp>
    </p:spTree>
    <p:extLst>
      <p:ext uri="{BB962C8B-B14F-4D97-AF65-F5344CB8AC3E}">
        <p14:creationId xmlns:p14="http://schemas.microsoft.com/office/powerpoint/2010/main" val="1816692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8" y="479"/>
            <a:ext cx="9172873" cy="6857523"/>
          </a:xfrm>
          <a:prstGeom prst="rect">
            <a:avLst/>
          </a:prstGeom>
        </p:spPr>
      </p:pic>
      <p:sp>
        <p:nvSpPr>
          <p:cNvPr id="2" name="Title 1"/>
          <p:cNvSpPr>
            <a:spLocks noGrp="1"/>
          </p:cNvSpPr>
          <p:nvPr>
            <p:ph type="title" hasCustomPrompt="1"/>
          </p:nvPr>
        </p:nvSpPr>
        <p:spPr>
          <a:xfrm>
            <a:off x="568046" y="1186358"/>
            <a:ext cx="10906502"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946002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8" y="479"/>
            <a:ext cx="9172873" cy="6857523"/>
          </a:xfrm>
          <a:prstGeom prst="rect">
            <a:avLst/>
          </a:prstGeom>
        </p:spPr>
      </p:pic>
      <p:sp>
        <p:nvSpPr>
          <p:cNvPr id="2" name="Title 1"/>
          <p:cNvSpPr>
            <a:spLocks noGrp="1"/>
          </p:cNvSpPr>
          <p:nvPr>
            <p:ph type="title" hasCustomPrompt="1"/>
          </p:nvPr>
        </p:nvSpPr>
        <p:spPr>
          <a:xfrm>
            <a:off x="568048" y="2084174"/>
            <a:ext cx="11354715" cy="1158793"/>
          </a:xfrm>
          <a:noFill/>
        </p:spPr>
        <p:txBody>
          <a:bodyPr wrap="square"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3245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4"/>
            <a:ext cx="11354714" cy="1158793"/>
          </a:xfrm>
          <a:noFill/>
        </p:spPr>
        <p:txBody>
          <a:bodyPr wrap="square" tIns="91440" bIns="91440" anchor="t" anchorCtr="0">
            <a:spAutoFit/>
          </a:bodyPr>
          <a:lstStyle>
            <a:lvl1pPr>
              <a:defRPr sz="7054" spc="-98" baseline="0">
                <a:solidFill>
                  <a:schemeClr val="bg1"/>
                </a:solidFill>
              </a:defRPr>
            </a:lvl1pPr>
          </a:lstStyle>
          <a:p>
            <a:r>
              <a:rPr lang="en-US"/>
              <a:t>Section title</a:t>
            </a:r>
          </a:p>
        </p:txBody>
      </p:sp>
    </p:spTree>
    <p:extLst>
      <p:ext uri="{BB962C8B-B14F-4D97-AF65-F5344CB8AC3E}">
        <p14:creationId xmlns:p14="http://schemas.microsoft.com/office/powerpoint/2010/main" val="3192210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93369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7" y="1217195"/>
            <a:ext cx="5154444" cy="1973570"/>
          </a:xfrm>
        </p:spPr>
        <p:txBody>
          <a:bodyPr wrap="square">
            <a:spAutoFit/>
          </a:bodyPr>
          <a:lstStyle>
            <a:lvl1pPr>
              <a:defRPr sz="6468"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0494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7961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87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01241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10488440" y="6131361"/>
            <a:ext cx="1371600" cy="293483"/>
          </a:xfrm>
          <a:prstGeom prst="rect">
            <a:avLst/>
          </a:prstGeom>
        </p:spPr>
      </p:pic>
      <p:pic>
        <p:nvPicPr>
          <p:cNvPr id="7" name="Picture 6"/>
          <p:cNvPicPr>
            <a:picLocks noChangeAspect="1"/>
          </p:cNvPicPr>
          <p:nvPr userDrawn="1"/>
        </p:nvPicPr>
        <p:blipFill>
          <a:blip r:embed="rId3"/>
          <a:stretch>
            <a:fillRect/>
          </a:stretch>
        </p:blipFill>
        <p:spPr>
          <a:xfrm>
            <a:off x="3161091" y="2958662"/>
            <a:ext cx="5869818" cy="940676"/>
          </a:xfrm>
          <a:prstGeom prst="rect">
            <a:avLst/>
          </a:prstGeom>
        </p:spPr>
      </p:pic>
    </p:spTree>
    <p:extLst>
      <p:ext uri="{BB962C8B-B14F-4D97-AF65-F5344CB8AC3E}">
        <p14:creationId xmlns:p14="http://schemas.microsoft.com/office/powerpoint/2010/main" val="11907632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defTabSz="913573"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34909" y="2882376"/>
            <a:ext cx="4482512" cy="959394"/>
          </a:xfrm>
          <a:prstGeom prst="rect">
            <a:avLst/>
          </a:prstGeom>
        </p:spPr>
      </p:pic>
    </p:spTree>
    <p:extLst>
      <p:ext uri="{BB962C8B-B14F-4D97-AF65-F5344CB8AC3E}">
        <p14:creationId xmlns:p14="http://schemas.microsoft.com/office/powerpoint/2010/main" val="9817420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734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00417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7"/>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3" y="1958334"/>
            <a:ext cx="9363062" cy="1840230"/>
          </a:xfrm>
          <a:prstGeom prst="rect">
            <a:avLst/>
          </a:prstGeom>
        </p:spPr>
        <p:txBody>
          <a:bodyPr lIns="146304" tIns="9144" rIns="146304" bIns="9144" anchor="b" anchorCtr="0"/>
          <a:lstStyle>
            <a:lvl1pPr marL="0" indent="0">
              <a:spcBef>
                <a:spcPts val="0"/>
              </a:spcBef>
              <a:buNone/>
              <a:defRPr sz="5995">
                <a:solidFill>
                  <a:schemeClr val="bg1"/>
                </a:solidFill>
                <a:latin typeface="+mj-lt"/>
              </a:defRPr>
            </a:lvl1pPr>
          </a:lstStyle>
          <a:p>
            <a:r>
              <a:rPr lang="en-US" sz="5995">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3017837" y="490"/>
            <a:ext cx="9174163" cy="6857514"/>
          </a:xfrm>
          <a:prstGeom prst="rect">
            <a:avLst/>
          </a:prstGeom>
        </p:spPr>
      </p:pic>
    </p:spTree>
    <p:extLst>
      <p:ext uri="{BB962C8B-B14F-4D97-AF65-F5344CB8AC3E}">
        <p14:creationId xmlns:p14="http://schemas.microsoft.com/office/powerpoint/2010/main" val="8308291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2"/>
            <a:ext cx="5754430" cy="922315"/>
          </a:xfrm>
          <a:prstGeom prst="rect">
            <a:avLst/>
          </a:prstGeom>
        </p:spPr>
      </p:pic>
    </p:spTree>
    <p:extLst>
      <p:ext uri="{BB962C8B-B14F-4D97-AF65-F5344CB8AC3E}">
        <p14:creationId xmlns:p14="http://schemas.microsoft.com/office/powerpoint/2010/main" val="34176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98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2"/>
            <a:ext cx="3119224" cy="49994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7389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5"/>
            <a:ext cx="3007584" cy="353351"/>
          </a:xfrm>
          <a:prstGeom prst="rect">
            <a:avLst/>
          </a:prstGeom>
        </p:spPr>
      </p:pic>
      <p:sp>
        <p:nvSpPr>
          <p:cNvPr id="20"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981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31489" y="6145541"/>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77"/>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79"/>
            <a:ext cx="3119224" cy="499946"/>
          </a:xfrm>
          <a:prstGeom prst="rect">
            <a:avLst/>
          </a:prstGeom>
        </p:spPr>
      </p:pic>
      <p:sp>
        <p:nvSpPr>
          <p:cNvPr id="2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3423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77"/>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9032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29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260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7065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2473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8337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1461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3" cy="4931036"/>
          </a:xfrm>
        </p:spPr>
        <p:txBody>
          <a:bodyPr wrap="square">
            <a:noAutofit/>
          </a:bodyPr>
          <a:lstStyle>
            <a:lvl1pPr marL="0" indent="0">
              <a:buNone/>
              <a:defRPr/>
            </a:lvl1pPr>
            <a:lvl2pPr marL="336089" indent="0">
              <a:buNone/>
              <a:defRPr/>
            </a:lvl2pPr>
            <a:lvl3pPr marL="560147" indent="0">
              <a:buNone/>
              <a:defRPr sz="2353"/>
            </a:lvl3pPr>
            <a:lvl4pPr marL="784208" indent="0">
              <a:buNone/>
              <a:defRPr sz="1961"/>
            </a:lvl4pPr>
            <a:lvl5pPr marL="1008266"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938122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538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2428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55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487965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4197481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8" y="385232"/>
            <a:ext cx="3119224" cy="49994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655623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8" y="385232"/>
            <a:ext cx="3119224" cy="49994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2345399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176907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6592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51628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4"/>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0690" y="1958334"/>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3017837" y="487"/>
            <a:ext cx="9174163" cy="6857514"/>
          </a:xfrm>
          <a:prstGeom prst="rect">
            <a:avLst/>
          </a:prstGeom>
        </p:spPr>
      </p:pic>
    </p:spTree>
    <p:extLst>
      <p:ext uri="{BB962C8B-B14F-4D97-AF65-F5344CB8AC3E}">
        <p14:creationId xmlns:p14="http://schemas.microsoft.com/office/powerpoint/2010/main" val="355235157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08530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86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042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5298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10488440" y="6131359"/>
            <a:ext cx="1371600" cy="293483"/>
          </a:xfrm>
          <a:prstGeom prst="rect">
            <a:avLst/>
          </a:prstGeom>
        </p:spPr>
      </p:pic>
      <p:pic>
        <p:nvPicPr>
          <p:cNvPr id="7" name="Picture 6"/>
          <p:cNvPicPr>
            <a:picLocks noChangeAspect="1"/>
          </p:cNvPicPr>
          <p:nvPr userDrawn="1"/>
        </p:nvPicPr>
        <p:blipFill>
          <a:blip r:embed="rId3"/>
          <a:stretch>
            <a:fillRect/>
          </a:stretch>
        </p:blipFill>
        <p:spPr>
          <a:xfrm>
            <a:off x="3161091" y="2958662"/>
            <a:ext cx="5869818" cy="940676"/>
          </a:xfrm>
          <a:prstGeom prst="rect">
            <a:avLst/>
          </a:prstGeom>
        </p:spPr>
      </p:pic>
    </p:spTree>
    <p:extLst>
      <p:ext uri="{BB962C8B-B14F-4D97-AF65-F5344CB8AC3E}">
        <p14:creationId xmlns:p14="http://schemas.microsoft.com/office/powerpoint/2010/main" val="17781433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34909" y="2882374"/>
            <a:ext cx="4482512" cy="959394"/>
          </a:xfrm>
          <a:prstGeom prst="rect">
            <a:avLst/>
          </a:prstGeom>
        </p:spPr>
      </p:pic>
    </p:spTree>
    <p:extLst>
      <p:ext uri="{BB962C8B-B14F-4D97-AF65-F5344CB8AC3E}">
        <p14:creationId xmlns:p14="http://schemas.microsoft.com/office/powerpoint/2010/main" val="30195530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62577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75766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3017837" y="488"/>
            <a:ext cx="9174163" cy="6857514"/>
          </a:xfrm>
          <a:prstGeom prst="rect">
            <a:avLst/>
          </a:prstGeom>
        </p:spPr>
      </p:pic>
    </p:spTree>
    <p:extLst>
      <p:ext uri="{BB962C8B-B14F-4D97-AF65-F5344CB8AC3E}">
        <p14:creationId xmlns:p14="http://schemas.microsoft.com/office/powerpoint/2010/main" val="18091105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4"/>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0690" y="1958334"/>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3017837" y="487"/>
            <a:ext cx="9174163" cy="6857514"/>
          </a:xfrm>
          <a:prstGeom prst="rect">
            <a:avLst/>
          </a:prstGeom>
        </p:spPr>
      </p:pic>
      <p:pic>
        <p:nvPicPr>
          <p:cNvPr id="8" name="Picture 7"/>
          <p:cNvPicPr>
            <a:picLocks noChangeAspect="1"/>
          </p:cNvPicPr>
          <p:nvPr userDrawn="1"/>
        </p:nvPicPr>
        <p:blipFill>
          <a:blip r:embed="rId3"/>
          <a:stretch>
            <a:fillRect/>
          </a:stretch>
        </p:blipFill>
        <p:spPr>
          <a:xfrm>
            <a:off x="8662379" y="329400"/>
            <a:ext cx="3181771" cy="509899"/>
          </a:xfrm>
          <a:prstGeom prst="rect">
            <a:avLst/>
          </a:prstGeom>
        </p:spPr>
      </p:pic>
    </p:spTree>
    <p:extLst>
      <p:ext uri="{BB962C8B-B14F-4D97-AF65-F5344CB8AC3E}">
        <p14:creationId xmlns:p14="http://schemas.microsoft.com/office/powerpoint/2010/main" val="19042179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9155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98042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4428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Tree>
    <p:extLst>
      <p:ext uri="{BB962C8B-B14F-4D97-AF65-F5344CB8AC3E}">
        <p14:creationId xmlns:p14="http://schemas.microsoft.com/office/powerpoint/2010/main" val="11457590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theme" Target="../theme/theme1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theme" Target="../theme/theme1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5" Type="http://schemas.openxmlformats.org/officeDocument/2006/relationships/image" Target="../media/image4.png"/><Relationship Id="rId4"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5.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6.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7.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07674031"/>
      </p:ext>
    </p:extLst>
  </p:cSld>
  <p:clrMap bg1="lt1" tx1="dk1" bg2="lt2" tx2="dk2" accent1="accent1" accent2="accent2" accent3="accent3" accent4="accent4" accent5="accent5" accent6="accent6" hlink="hlink" folHlink="folHlink"/>
  <p:sldLayoutIdLst>
    <p:sldLayoutId id="2147484062" r:id="rId1"/>
    <p:sldLayoutId id="2147484068" r:id="rId2"/>
    <p:sldLayoutId id="2147484093" r:id="rId3"/>
    <p:sldLayoutId id="2147484537" r:id="rId4"/>
    <p:sldLayoutId id="2147484606" r:id="rId5"/>
    <p:sldLayoutId id="2147484607"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3966677"/>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3"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solidFill>
                        <a:srgbClr val="000000"/>
                      </a:solidFill>
                      <a:effectLst/>
                      <a:uLnTx/>
                      <a:uFillTx/>
                      <a:latin typeface="+mn-lt"/>
                      <a:ea typeface="Segoe UI" pitchFamily="34" charset="0"/>
                      <a:cs typeface="Segoe UI" pitchFamily="34" charset="0"/>
                    </a:rPr>
                    <a:t>Yellow</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896042"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46693" y="4228746"/>
                <a:ext cx="2647253" cy="326834"/>
              </a:xfrm>
              <a:prstGeom prst="rect">
                <a:avLst/>
              </a:prstGeom>
              <a:noFill/>
            </p:spPr>
            <p:txBody>
              <a:bodyPr wrap="none" lIns="0" tIns="91440" rIns="182880" bIns="91440" rtlCol="0">
                <a:spAutoFit/>
              </a:bodyPr>
              <a:lstStyle/>
              <a:p>
                <a:pPr marL="0" marR="0" lvl="0" indent="0" defTabSz="896042"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751"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2489352979"/>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 id="2147484566" r:id="rId27"/>
    <p:sldLayoutId id="2147484567" r:id="rId28"/>
    <p:sldLayoutId id="2147484568" r:id="rId29"/>
    <p:sldLayoutId id="2147484569"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solidFill>
                        <a:srgbClr val="000000"/>
                      </a:soli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916528473"/>
      </p:ext>
    </p:extLst>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 id="2147484582" r:id="rId12"/>
    <p:sldLayoutId id="2147484583" r:id="rId13"/>
    <p:sldLayoutId id="2147484584" r:id="rId14"/>
    <p:sldLayoutId id="2147484585" r:id="rId15"/>
    <p:sldLayoutId id="2147484586" r:id="rId16"/>
    <p:sldLayoutId id="2147484587" r:id="rId17"/>
    <p:sldLayoutId id="2147484588" r:id="rId18"/>
    <p:sldLayoutId id="2147484589" r:id="rId19"/>
    <p:sldLayoutId id="2147484590" r:id="rId20"/>
    <p:sldLayoutId id="2147484591" r:id="rId21"/>
    <p:sldLayoutId id="2147484592" r:id="rId22"/>
    <p:sldLayoutId id="2147484593" r:id="rId23"/>
    <p:sldLayoutId id="2147484594" r:id="rId24"/>
    <p:sldLayoutId id="2147484595" r:id="rId25"/>
    <p:sldLayoutId id="2147484596" r:id="rId26"/>
    <p:sldLayoutId id="2147484597" r:id="rId27"/>
    <p:sldLayoutId id="2147484598" r:id="rId28"/>
    <p:sldLayoutId id="2147484599" r:id="rId29"/>
    <p:sldLayoutId id="2147484600"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260800005"/>
      </p:ext>
    </p:extLst>
  </p:cSld>
  <p:clrMap bg1="lt1" tx1="dk1" bg2="lt2" tx2="dk2" accent1="accent1" accent2="accent2" accent3="accent3" accent4="accent4" accent5="accent5" accent6="accent6" hlink="hlink" folHlink="folHlink"/>
  <p:sldLayoutIdLst>
    <p:sldLayoutId id="2147484602" r:id="rId1"/>
    <p:sldLayoutId id="2147484603" r:id="rId2"/>
    <p:sldLayoutId id="2147484605" r:id="rId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914047272"/>
      </p:ext>
    </p:extLst>
  </p:cSld>
  <p:clrMap bg1="lt1" tx1="dk1" bg2="lt2" tx2="dk2" accent1="accent1" accent2="accent2" accent3="accent3" accent4="accent4" accent5="accent5" accent6="accent6" hlink="hlink" folHlink="folHlink"/>
  <p:sldLayoutIdLst>
    <p:sldLayoutId id="2147484103" r:id="rId1"/>
    <p:sldLayoutId id="2147484108" r:id="rId2"/>
    <p:sldLayoutId id="2147484608" r:id="rId3"/>
    <p:sldLayoutId id="2147484609" r:id="rId4"/>
    <p:sldLayoutId id="2147484610" r:id="rId5"/>
    <p:sldLayoutId id="2147484611" r:id="rId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370974" y="7798"/>
            <a:ext cx="935477" cy="5646603"/>
            <a:chOff x="12618968" y="7953"/>
            <a:chExt cx="954235" cy="5759012"/>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95988" y="258334"/>
              <a:ext cx="827595"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76120" y="4228746"/>
              <a:ext cx="258839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4240528537"/>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425527481"/>
      </p:ext>
    </p:extLst>
  </p:cSld>
  <p:clrMap bg1="lt1" tx1="dk1" bg2="lt2" tx2="dk2" accent1="accent1" accent2="accent2" accent3="accent3" accent4="accent4" accent5="accent5" accent6="accent6" hlink="hlink" folHlink="folHlink"/>
  <p:sldLayoutIdLst>
    <p:sldLayoutId id="2147484236"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229689206"/>
      </p:ext>
    </p:extLst>
  </p:cSld>
  <p:clrMap bg1="dk1" tx1="lt1" bg2="dk2" tx2="lt2" accent1="accent1" accent2="accent2" accent3="accent3" accent4="accent4" accent5="accent5" accent6="accent6" hlink="hlink" folHlink="folHlink"/>
  <p:sldLayoutIdLst>
    <p:sldLayoutId id="2147484354"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22581327"/>
      </p:ext>
    </p:extLst>
  </p:cSld>
  <p:clrMap bg1="dk1" tx1="lt1" bg2="dk2" tx2="lt2" accent1="accent1" accent2="accent2" accent3="accent3" accent4="accent4" accent5="accent5" accent6="accent6" hlink="hlink" folHlink="folHlink"/>
  <p:sldLayoutIdLst>
    <p:sldLayoutId id="2147484404"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2753432200"/>
      </p:ext>
    </p:extLst>
  </p:cSld>
  <p:clrMap bg1="lt1" tx1="dk1" bg2="lt2" tx2="dk2" accent1="accent1" accent2="accent2" accent3="accent3" accent4="accent4" accent5="accent5" accent6="accent6" hlink="hlink" folHlink="folHlink"/>
  <p:sldLayoutIdLst>
    <p:sldLayoutId id="2147484414"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2425017305"/>
      </p:ext>
    </p:extLst>
  </p:cSld>
  <p:clrMap bg1="lt1" tx1="dk1" bg2="lt2" tx2="dk2" accent1="accent1" accent2="accent2" accent3="accent3" accent4="accent4" accent5="accent5" accent6="accent6" hlink="hlink" folHlink="folHlink"/>
  <p:sldLayoutIdLst>
    <p:sldLayoutId id="2147484437"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44550" y="476250"/>
            <a:ext cx="10502900" cy="1143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844550" y="1619250"/>
            <a:ext cx="10502900" cy="46037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79516" y="6540500"/>
            <a:ext cx="285335"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‹Nº›</a:t>
            </a:fld>
            <a:endParaRPr/>
          </a:p>
        </p:txBody>
      </p:sp>
    </p:spTree>
    <p:extLst>
      <p:ext uri="{BB962C8B-B14F-4D97-AF65-F5344CB8AC3E}">
        <p14:creationId xmlns:p14="http://schemas.microsoft.com/office/powerpoint/2010/main" val="1786736055"/>
      </p:ext>
    </p:extLst>
  </p:cSld>
  <p:clrMap bg1="lt1" tx1="dk1" bg2="lt2" tx2="dk2" accent1="accent1" accent2="accent2" accent3="accent3" accent4="accent4" accent5="accent5" accent6="accent6" hlink="hlink" folHlink="folHlink"/>
  <p:sldLayoutIdLst>
    <p:sldLayoutId id="2147484466" r:id="rId1"/>
  </p:sldLayoutIdLst>
  <p:transition spd="med"/>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1pPr>
      <a:lvl2pPr marL="0" marR="0" indent="1143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2286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3429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4572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5715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6858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8001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9144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7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1pPr>
      <a:lvl2pPr marL="635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2pPr>
      <a:lvl3pPr marL="952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3pPr>
      <a:lvl4pPr marL="1270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4pPr>
      <a:lvl5pPr marL="1587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5pPr>
      <a:lvl6pPr marL="1905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40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3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6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9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2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5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8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1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4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81.xml"/><Relationship Id="rId5" Type="http://schemas.openxmlformats.org/officeDocument/2006/relationships/image" Target="../media/image30.emf"/><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8.emf"/><Relationship Id="rId3" Type="http://schemas.openxmlformats.org/officeDocument/2006/relationships/image" Target="../media/image48.emf"/><Relationship Id="rId7" Type="http://schemas.openxmlformats.org/officeDocument/2006/relationships/image" Target="../media/image52.emf"/><Relationship Id="rId12" Type="http://schemas.openxmlformats.org/officeDocument/2006/relationships/image" Target="../media/image57.emf"/><Relationship Id="rId2" Type="http://schemas.openxmlformats.org/officeDocument/2006/relationships/notesSlide" Target="../notesSlides/notesSlide24.xml"/><Relationship Id="rId16" Type="http://schemas.openxmlformats.org/officeDocument/2006/relationships/image" Target="../media/image61.emf"/><Relationship Id="rId1" Type="http://schemas.openxmlformats.org/officeDocument/2006/relationships/slideLayout" Target="../slideLayouts/slideLayout18.xml"/><Relationship Id="rId6" Type="http://schemas.openxmlformats.org/officeDocument/2006/relationships/image" Target="../media/image51.emf"/><Relationship Id="rId11" Type="http://schemas.openxmlformats.org/officeDocument/2006/relationships/image" Target="../media/image56.emf"/><Relationship Id="rId5" Type="http://schemas.openxmlformats.org/officeDocument/2006/relationships/image" Target="../media/image50.emf"/><Relationship Id="rId15" Type="http://schemas.openxmlformats.org/officeDocument/2006/relationships/image" Target="../media/image6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 Id="rId14" Type="http://schemas.openxmlformats.org/officeDocument/2006/relationships/image" Target="../media/image59.emf"/></Relationships>
</file>

<file path=ppt/slides/_rels/slide28.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54.emf"/><Relationship Id="rId3" Type="http://schemas.openxmlformats.org/officeDocument/2006/relationships/image" Target="../media/image56.emf"/><Relationship Id="rId7" Type="http://schemas.openxmlformats.org/officeDocument/2006/relationships/image" Target="../media/image48.emf"/><Relationship Id="rId12" Type="http://schemas.openxmlformats.org/officeDocument/2006/relationships/image" Target="../media/image53.emf"/><Relationship Id="rId2" Type="http://schemas.openxmlformats.org/officeDocument/2006/relationships/notesSlide" Target="../notesSlides/notesSlide25.xml"/><Relationship Id="rId16" Type="http://schemas.openxmlformats.org/officeDocument/2006/relationships/image" Target="../media/image61.emf"/><Relationship Id="rId1" Type="http://schemas.openxmlformats.org/officeDocument/2006/relationships/slideLayout" Target="../slideLayouts/slideLayout18.xml"/><Relationship Id="rId6" Type="http://schemas.openxmlformats.org/officeDocument/2006/relationships/image" Target="../media/image59.emf"/><Relationship Id="rId11" Type="http://schemas.openxmlformats.org/officeDocument/2006/relationships/image" Target="../media/image52.emf"/><Relationship Id="rId5" Type="http://schemas.openxmlformats.org/officeDocument/2006/relationships/image" Target="../media/image58.emf"/><Relationship Id="rId15" Type="http://schemas.openxmlformats.org/officeDocument/2006/relationships/image" Target="../media/image60.emf"/><Relationship Id="rId10" Type="http://schemas.openxmlformats.org/officeDocument/2006/relationships/image" Target="../media/image51.emf"/><Relationship Id="rId4" Type="http://schemas.openxmlformats.org/officeDocument/2006/relationships/image" Target="../media/image57.emf"/><Relationship Id="rId9" Type="http://schemas.openxmlformats.org/officeDocument/2006/relationships/image" Target="../media/image50.emf"/><Relationship Id="rId14" Type="http://schemas.openxmlformats.org/officeDocument/2006/relationships/image" Target="../media/image55.emf"/></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71.xml"/><Relationship Id="rId5" Type="http://schemas.openxmlformats.org/officeDocument/2006/relationships/image" Target="../media/image68.emf"/><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71.png"/><Relationship Id="rId11" Type="http://schemas.openxmlformats.org/officeDocument/2006/relationships/image" Target="../media/image74.png"/><Relationship Id="rId5" Type="http://schemas.openxmlformats.org/officeDocument/2006/relationships/image" Target="../media/image70.png"/><Relationship Id="rId10" Type="http://schemas.openxmlformats.org/officeDocument/2006/relationships/image" Target="../media/image73.png"/><Relationship Id="rId4" Type="http://schemas.microsoft.com/office/2007/relationships/hdphoto" Target="../media/hdphoto1.wdp"/><Relationship Id="rId9"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3.emf"/><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3.emf"/><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84666"/>
            <a:ext cx="121920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latin typeface="+mj-lt"/>
              </a:rPr>
              <a:t>Xamarin</a:t>
            </a:r>
          </a:p>
        </p:txBody>
      </p:sp>
    </p:spTree>
    <p:extLst>
      <p:ext uri="{BB962C8B-B14F-4D97-AF65-F5344CB8AC3E}">
        <p14:creationId xmlns:p14="http://schemas.microsoft.com/office/powerpoint/2010/main" val="264662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275086"/>
            <a:ext cx="10971244" cy="1142838"/>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2" y="5167626"/>
            <a:ext cx="4502496" cy="613886"/>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18" y="5167625"/>
            <a:ext cx="4493937" cy="94211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133" dirty="0" err="1">
                <a:solidFill>
                  <a:schemeClr val="tx1"/>
                </a:solidFill>
              </a:rPr>
              <a:t>Más</a:t>
            </a:r>
            <a:r>
              <a:rPr lang="en-US" sz="2133" dirty="0">
                <a:solidFill>
                  <a:schemeClr val="tx1"/>
                </a:solidFill>
              </a:rPr>
              <a:t> </a:t>
            </a:r>
            <a:r>
              <a:rPr lang="en-US" sz="2133" dirty="0" err="1">
                <a:solidFill>
                  <a:schemeClr val="tx1"/>
                </a:solidFill>
              </a:rPr>
              <a:t>código</a:t>
            </a:r>
            <a:r>
              <a:rPr lang="en-US" sz="2133" dirty="0">
                <a:solidFill>
                  <a:schemeClr val="tx1"/>
                </a:solidFill>
              </a:rPr>
              <a:t> </a:t>
            </a:r>
            <a:r>
              <a:rPr lang="en-US" sz="2133" dirty="0" err="1">
                <a:solidFill>
                  <a:schemeClr val="tx1"/>
                </a:solidFill>
              </a:rPr>
              <a:t>compartido</a:t>
            </a:r>
            <a:r>
              <a:rPr lang="en-US" sz="2133" dirty="0">
                <a:solidFill>
                  <a:schemeClr val="tx1"/>
                </a:solidFill>
              </a:rPr>
              <a:t>, </a:t>
            </a:r>
            <a:r>
              <a:rPr lang="en-US" sz="2133" dirty="0" err="1">
                <a:solidFill>
                  <a:schemeClr val="tx1"/>
                </a:solidFill>
              </a:rPr>
              <a:t>nativo</a:t>
            </a:r>
            <a:endParaRPr lang="en-US" sz="2549" dirty="0">
              <a:solidFill>
                <a:schemeClr val="tx1"/>
              </a:solidFill>
            </a:endParaRPr>
          </a:p>
        </p:txBody>
      </p:sp>
      <p:grpSp>
        <p:nvGrpSpPr>
          <p:cNvPr id="25" name="Group 24"/>
          <p:cNvGrpSpPr/>
          <p:nvPr/>
        </p:nvGrpSpPr>
        <p:grpSpPr>
          <a:xfrm>
            <a:off x="1000642" y="2481565"/>
            <a:ext cx="4502496" cy="253618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2"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6" y="2021408"/>
              <a:ext cx="2353424"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4" y="1803244"/>
            <a:ext cx="3722126" cy="61570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260"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32"/>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7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10182" y="3518065"/>
            <a:ext cx="4492955" cy="681860"/>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26" y="589608"/>
            <a:ext cx="10971244" cy="1142838"/>
          </a:xfrm>
        </p:spPr>
        <p:txBody>
          <a:bodyPr/>
          <a:lstStyle/>
          <a:p>
            <a:r>
              <a:rPr lang="en-US" sz="5866" dirty="0" err="1"/>
              <a:t>Rendimiento</a:t>
            </a:r>
            <a:r>
              <a:rPr lang="en-US" sz="5866" dirty="0"/>
              <a:t> </a:t>
            </a:r>
            <a:r>
              <a:rPr lang="en-US" sz="5866" dirty="0" err="1"/>
              <a:t>nativo</a:t>
            </a:r>
            <a:endParaRPr lang="en-US" sz="5866" dirty="0"/>
          </a:p>
        </p:txBody>
      </p:sp>
      <p:sp>
        <p:nvSpPr>
          <p:cNvPr id="3" name="Text Placeholder 2"/>
          <p:cNvSpPr>
            <a:spLocks noGrp="1"/>
          </p:cNvSpPr>
          <p:nvPr>
            <p:ph type="body" sz="quarter" idx="10"/>
          </p:nvPr>
        </p:nvSpPr>
        <p:spPr>
          <a:xfrm>
            <a:off x="643525" y="4577318"/>
            <a:ext cx="5377785" cy="141654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latin typeface="+mj-lt"/>
                <a:cs typeface="Segoe UI" panose="020B0502040204020203" pitchFamily="34" charset="0"/>
              </a:rPr>
              <a:t> </a:t>
            </a:r>
            <a:r>
              <a:rPr lang="en-US" sz="2353" dirty="0" err="1">
                <a:latin typeface="+mj-lt"/>
                <a:cs typeface="Segoe UI" panose="020B0502040204020203" pitchFamily="34" charset="0"/>
              </a:rPr>
              <a:t>usa</a:t>
            </a:r>
            <a:r>
              <a:rPr lang="en-US" sz="2353" dirty="0">
                <a:latin typeface="+mj-lt"/>
                <a:cs typeface="Segoe UI" panose="020B0502040204020203" pitchFamily="34" charset="0"/>
              </a:rPr>
              <a:t>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Ahead Of Time (AOT) para </a:t>
            </a:r>
            <a:r>
              <a:rPr lang="en-US" sz="2353" dirty="0" err="1">
                <a:latin typeface="+mj-lt"/>
                <a:cs typeface="Segoe UI" panose="020B0502040204020203" pitchFamily="34" charset="0"/>
              </a:rPr>
              <a:t>crear</a:t>
            </a:r>
            <a:r>
              <a:rPr lang="en-US" sz="2353" dirty="0">
                <a:latin typeface="+mj-lt"/>
                <a:cs typeface="Segoe UI" panose="020B0502040204020203" pitchFamily="34" charset="0"/>
              </a:rPr>
              <a:t> un </a:t>
            </a:r>
            <a:r>
              <a:rPr lang="en-US" sz="2353" dirty="0" err="1">
                <a:latin typeface="+mj-lt"/>
                <a:cs typeface="Segoe UI" panose="020B0502040204020203" pitchFamily="34" charset="0"/>
              </a:rPr>
              <a:t>binario</a:t>
            </a:r>
            <a:r>
              <a:rPr lang="en-US" sz="2353"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6245385" y="4577317"/>
            <a:ext cx="5377785" cy="1416542"/>
          </a:xfrm>
        </p:spPr>
        <p:txBody>
          <a:bodyPr/>
          <a:lstStyle/>
          <a:p>
            <a:pPr marL="225615" lvl="1" defTabSz="447933">
              <a:lnSpc>
                <a:spcPct val="110000"/>
              </a:lnSpc>
              <a:defRPr/>
            </a:pPr>
            <a:r>
              <a:rPr lang="en-US" sz="2353" dirty="0" err="1">
                <a:solidFill>
                  <a:srgbClr val="66B11F"/>
                </a:solidFill>
                <a:cs typeface="Segoe UI" panose="020B0502040204020203" pitchFamily="34" charset="0"/>
              </a:rPr>
              <a:t>Xamarin.Android</a:t>
            </a:r>
            <a:r>
              <a:rPr lang="en-US" sz="2353" dirty="0">
                <a:latin typeface="+mj-lt"/>
                <a:cs typeface="Segoe UI" panose="020B0502040204020203" pitchFamily="34" charset="0"/>
              </a:rPr>
              <a:t> </a:t>
            </a:r>
            <a:r>
              <a:rPr lang="en-US" sz="2353" dirty="0" err="1">
                <a:latin typeface="+mj-lt"/>
                <a:cs typeface="Segoe UI" panose="020B0502040204020203" pitchFamily="34" charset="0"/>
              </a:rPr>
              <a:t>toma</a:t>
            </a:r>
            <a:r>
              <a:rPr lang="en-US" sz="2353" dirty="0">
                <a:latin typeface="+mj-lt"/>
                <a:cs typeface="Segoe UI" panose="020B0502040204020203" pitchFamily="34" charset="0"/>
              </a:rPr>
              <a:t> </a:t>
            </a:r>
            <a:r>
              <a:rPr lang="en-US" sz="2353" dirty="0" err="1">
                <a:latin typeface="+mj-lt"/>
                <a:cs typeface="Segoe UI" panose="020B0502040204020203" pitchFamily="34" charset="0"/>
              </a:rPr>
              <a:t>ventaja</a:t>
            </a:r>
            <a:r>
              <a:rPr lang="en-US" sz="2353" dirty="0">
                <a:latin typeface="+mj-lt"/>
                <a:cs typeface="Segoe UI" panose="020B0502040204020203" pitchFamily="34" charset="0"/>
              </a:rPr>
              <a:t> de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Just In Time (JIT) </a:t>
            </a:r>
            <a:r>
              <a:rPr lang="en-US" sz="2353" dirty="0" err="1">
                <a:latin typeface="+mj-lt"/>
                <a:cs typeface="Segoe UI" panose="020B0502040204020203" pitchFamily="34" charset="0"/>
              </a:rPr>
              <a:t>en</a:t>
            </a:r>
            <a:r>
              <a:rPr lang="en-US" sz="2353" dirty="0">
                <a:latin typeface="+mj-lt"/>
                <a:cs typeface="Segoe UI" panose="020B0502040204020203" pitchFamily="34" charset="0"/>
              </a:rPr>
              <a:t> </a:t>
            </a:r>
            <a:r>
              <a:rPr lang="en-US" sz="2353" dirty="0" err="1">
                <a:latin typeface="+mj-lt"/>
                <a:cs typeface="Segoe UI" panose="020B0502040204020203" pitchFamily="34" charset="0"/>
              </a:rPr>
              <a:t>dispositivos</a:t>
            </a:r>
            <a:r>
              <a:rPr lang="en-US" sz="2353" dirty="0">
                <a:latin typeface="+mj-lt"/>
                <a:cs typeface="Segoe UI" panose="020B0502040204020203" pitchFamily="34" charset="0"/>
              </a:rPr>
              <a:t> Android.</a:t>
            </a:r>
          </a:p>
        </p:txBody>
      </p:sp>
      <p:grpSp>
        <p:nvGrpSpPr>
          <p:cNvPr id="6" name="Group 5"/>
          <p:cNvGrpSpPr/>
          <p:nvPr/>
        </p:nvGrpSpPr>
        <p:grpSpPr>
          <a:xfrm>
            <a:off x="782011" y="1868260"/>
            <a:ext cx="10602962" cy="2573243"/>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496602" y="50772"/>
            <a:ext cx="10971244" cy="1142838"/>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865" y="1193610"/>
            <a:ext cx="12190271" cy="6215057"/>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Mobile IDEs</a:t>
            </a:r>
          </a:p>
        </p:txBody>
      </p:sp>
      <p:sp>
        <p:nvSpPr>
          <p:cNvPr id="4" name="Title 3"/>
          <p:cNvSpPr>
            <a:spLocks noGrp="1"/>
          </p:cNvSpPr>
          <p:nvPr>
            <p:ph type="title"/>
          </p:nvPr>
        </p:nvSpPr>
        <p:spPr/>
        <p:txBody>
          <a:bodyPr/>
          <a:lstStyle/>
          <a:p>
            <a:r>
              <a:rPr lang="en-US" dirty="0" err="1"/>
              <a:t>Anuncios</a:t>
            </a:r>
            <a:endParaRPr lang="en-US" dirty="0"/>
          </a:p>
        </p:txBody>
      </p:sp>
    </p:spTree>
    <p:extLst>
      <p:ext uri="{BB962C8B-B14F-4D97-AF65-F5344CB8AC3E}">
        <p14:creationId xmlns:p14="http://schemas.microsoft.com/office/powerpoint/2010/main" val="2772296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1" name="Title 1"/>
          <p:cNvSpPr txBox="1">
            <a:spLocks/>
          </p:cNvSpPr>
          <p:nvPr/>
        </p:nvSpPr>
        <p:spPr>
          <a:xfrm>
            <a:off x="277020" y="682086"/>
            <a:ext cx="11653523" cy="92780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err="1">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Fundamentales</a:t>
            </a:r>
            <a:r>
              <a:rPr kumimoji="0" lang="en-US" sz="4400" b="0" i="0" u="none" strike="noStrike" kern="1200" cap="none" spc="-102"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 para el Desarrollo</a:t>
            </a:r>
            <a:r>
              <a:rPr kumimoji="0" lang="en-US" sz="4400" b="0" i="0" u="none" strike="noStrike" kern="1200" cap="none" spc="-102" normalizeH="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4400" b="0" i="0" u="none" strike="noStrike" kern="1200" cap="none" spc="-102" normalizeH="0" noProof="0" dirty="0" err="1">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móvil</a:t>
            </a:r>
            <a:endParaRPr kumimoji="0" lang="en-US" sz="4400" b="0" i="0" u="none" strike="noStrike" kern="1200" cap="none" spc="-10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grpSp>
        <p:nvGrpSpPr>
          <p:cNvPr id="10" name="Group 9"/>
          <p:cNvGrpSpPr/>
          <p:nvPr/>
        </p:nvGrpSpPr>
        <p:grpSpPr>
          <a:xfrm>
            <a:off x="896004" y="5371043"/>
            <a:ext cx="10282687" cy="862983"/>
            <a:chOff x="896004" y="5008314"/>
            <a:chExt cx="10282687" cy="862983"/>
          </a:xfrm>
        </p:grpSpPr>
        <p:sp>
          <p:nvSpPr>
            <p:cNvPr id="94" name="Title 1"/>
            <p:cNvSpPr txBox="1">
              <a:spLocks/>
            </p:cNvSpPr>
            <p:nvPr/>
          </p:nvSpPr>
          <p:spPr>
            <a:xfrm>
              <a:off x="7891421" y="5008314"/>
              <a:ext cx="3287270" cy="785011"/>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Segoe UI Semibold" charset="0"/>
                  <a:cs typeface="Segoe UI Semibold" panose="020B0702040204020203" pitchFamily="34" charset="0"/>
                  <a:sym typeface="Arial"/>
                  <a:rtl val="0"/>
                </a:rPr>
                <a:t>Cloud</a:t>
              </a:r>
            </a:p>
          </p:txBody>
        </p:sp>
        <p:sp>
          <p:nvSpPr>
            <p:cNvPr id="26" name="Title 1"/>
            <p:cNvSpPr txBox="1">
              <a:spLocks/>
            </p:cNvSpPr>
            <p:nvPr/>
          </p:nvSpPr>
          <p:spPr>
            <a:xfrm>
              <a:off x="4393712" y="5008314"/>
              <a:ext cx="3287267" cy="84526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Segoe UI Semibold" charset="0"/>
                  <a:cs typeface="Segoe UI Semibold" panose="020B0702040204020203" pitchFamily="34" charset="0"/>
                  <a:sym typeface="Arial"/>
                  <a:rtl val="0"/>
                </a:rPr>
                <a:t>Build, test, </a:t>
              </a: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Segoe UI Semibold" charset="0"/>
                  <a:cs typeface="Segoe UI Semibold" panose="020B0702040204020203" pitchFamily="34" charset="0"/>
                  <a:sym typeface="Arial"/>
                  <a:rtl val="0"/>
                </a:rPr>
                <a:t>distribuir</a:t>
              </a: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Segoe UI Semibold" charset="0"/>
                  <a:cs typeface="Segoe UI Semibold" panose="020B0702040204020203" pitchFamily="34" charset="0"/>
                  <a:sym typeface="Arial"/>
                  <a:rtl val="0"/>
                </a:rPr>
                <a:t>, </a:t>
              </a: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Segoe UI Semibold" charset="0"/>
                  <a:cs typeface="Segoe UI Semibold" panose="020B0702040204020203" pitchFamily="34" charset="0"/>
                  <a:sym typeface="Arial"/>
                  <a:rtl val="0"/>
                </a:rPr>
                <a:t>aprender</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Segoe UI Semibold" charset="0"/>
                <a:cs typeface="Segoe UI Semibold" panose="020B0702040204020203" pitchFamily="34" charset="0"/>
                <a:sym typeface="Arial"/>
                <a:rtl val="0"/>
              </a:endParaRPr>
            </a:p>
          </p:txBody>
        </p:sp>
        <p:sp>
          <p:nvSpPr>
            <p:cNvPr id="27" name="Title 1"/>
            <p:cNvSpPr txBox="1">
              <a:spLocks/>
            </p:cNvSpPr>
            <p:nvPr/>
          </p:nvSpPr>
          <p:spPr>
            <a:xfrm>
              <a:off x="896004" y="5008314"/>
              <a:ext cx="3287266" cy="86298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Segoe UI Semibold" charset="0"/>
                  <a:cs typeface="Segoe UI Semibold" panose="020B0702040204020203" pitchFamily="34" charset="0"/>
                  <a:sym typeface="Arial"/>
                  <a:rtl val="0"/>
                </a:rPr>
                <a:t>Apps </a:t>
              </a: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Segoe UI Semibold" charset="0"/>
                  <a:cs typeface="Segoe UI Semibold" panose="020B0702040204020203" pitchFamily="34" charset="0"/>
                  <a:sym typeface="Arial"/>
                  <a:rtl val="0"/>
                </a:rPr>
                <a:t>nativas</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Segoe UI Semibold" charset="0"/>
                <a:cs typeface="Segoe UI Semibold" panose="020B0702040204020203" pitchFamily="34" charset="0"/>
                <a:sym typeface="Arial"/>
                <a:rtl val="0"/>
              </a:endParaRPr>
            </a:p>
          </p:txBody>
        </p:sp>
      </p:grpSp>
      <p:pic>
        <p:nvPicPr>
          <p:cNvPr id="28" name="Picture 27"/>
          <p:cNvPicPr>
            <a:picLocks noChangeAspect="1"/>
          </p:cNvPicPr>
          <p:nvPr/>
        </p:nvPicPr>
        <p:blipFill>
          <a:blip r:embed="rId3"/>
          <a:stretch>
            <a:fillRect/>
          </a:stretch>
        </p:blipFill>
        <p:spPr>
          <a:xfrm>
            <a:off x="1937799" y="2234621"/>
            <a:ext cx="1454923" cy="2474359"/>
          </a:xfrm>
          <a:prstGeom prst="rect">
            <a:avLst/>
          </a:prstGeom>
        </p:spPr>
      </p:pic>
      <p:pic>
        <p:nvPicPr>
          <p:cNvPr id="29" name="Picture 28"/>
          <p:cNvPicPr>
            <a:picLocks noChangeAspect="1"/>
          </p:cNvPicPr>
          <p:nvPr/>
        </p:nvPicPr>
        <p:blipFill>
          <a:blip r:embed="rId4"/>
          <a:stretch>
            <a:fillRect/>
          </a:stretch>
        </p:blipFill>
        <p:spPr>
          <a:xfrm>
            <a:off x="4810433" y="2327380"/>
            <a:ext cx="2494507" cy="2312427"/>
          </a:xfrm>
          <a:prstGeom prst="rect">
            <a:avLst/>
          </a:prstGeom>
        </p:spPr>
      </p:pic>
      <p:cxnSp>
        <p:nvCxnSpPr>
          <p:cNvPr id="9" name="Straight Connector 8"/>
          <p:cNvCxnSpPr/>
          <p:nvPr/>
        </p:nvCxnSpPr>
        <p:spPr>
          <a:xfrm>
            <a:off x="4305552" y="2168009"/>
            <a:ext cx="0" cy="2882480"/>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93594" y="2168009"/>
            <a:ext cx="0" cy="2882480"/>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8517622" y="2184879"/>
            <a:ext cx="1997398" cy="2449465"/>
          </a:xfrm>
          <a:prstGeom prst="rect">
            <a:avLst/>
          </a:prstGeom>
        </p:spPr>
      </p:pic>
    </p:spTree>
    <p:extLst>
      <p:ext uri="{BB962C8B-B14F-4D97-AF65-F5344CB8AC3E}">
        <p14:creationId xmlns:p14="http://schemas.microsoft.com/office/powerpoint/2010/main" val="35893238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600"/>
                                        <p:tgtEl>
                                          <p:spTgt spid="51"/>
                                        </p:tgtEl>
                                      </p:cBhvr>
                                    </p:animEffect>
                                  </p:childTnLst>
                                </p:cTn>
                              </p:par>
                              <p:par>
                                <p:cTn id="8" presetID="35" presetClass="path" presetSubtype="0" decel="100000" fill="hold" grpId="1" nodeType="withEffect">
                                  <p:stCondLst>
                                    <p:cond delay="0"/>
                                  </p:stCondLst>
                                  <p:childTnLst>
                                    <p:animMotion origin="layout" path="M -0.05546 0.00023 L 5E-6 0.00023 " pathEditMode="relative" rAng="0" ptsTypes="AA">
                                      <p:cBhvr>
                                        <p:cTn id="9" dur="800" fill="hold"/>
                                        <p:tgtEl>
                                          <p:spTgt spid="51"/>
                                        </p:tgtEl>
                                        <p:attrNameLst>
                                          <p:attrName>ppt_x</p:attrName>
                                          <p:attrName>ppt_y</p:attrName>
                                        </p:attrNameLst>
                                      </p:cBhvr>
                                      <p:rCtr x="2773"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2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22" presetClass="entr" presetSubtype="1"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childTnLst>
                          </p:cTn>
                        </p:par>
                        <p:par>
                          <p:cTn id="24" fill="hold">
                            <p:stCondLst>
                              <p:cond delay="18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3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785024" y="1536968"/>
            <a:ext cx="6277212" cy="1098607"/>
          </a:xfrm>
          <a:prstGeom prst="rect">
            <a:avLst/>
          </a:prstGeom>
        </p:spPr>
        <p:txBody>
          <a:bodyPr lIns="146284" tIns="9143" rIns="146284" bIns="9143"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4192">
              <a:defRPr/>
            </a:pPr>
            <a:r>
              <a:rPr lang="en-US" sz="5998" dirty="0">
                <a:gradFill>
                  <a:gsLst>
                    <a:gs pos="0">
                      <a:srgbClr val="FFFFFF"/>
                    </a:gs>
                    <a:gs pos="100000">
                      <a:srgbClr val="FFFFFF"/>
                    </a:gs>
                  </a:gsLst>
                  <a:lin ang="5400000" scaled="1"/>
                </a:gradFill>
                <a:latin typeface="Segoe UI Light"/>
              </a:rPr>
              <a:t>Visual Studio 2017</a:t>
            </a:r>
          </a:p>
        </p:txBody>
      </p:sp>
      <p:cxnSp>
        <p:nvCxnSpPr>
          <p:cNvPr id="6" name="Straight Connector 5"/>
          <p:cNvCxnSpPr>
            <a:cxnSpLocks/>
          </p:cNvCxnSpPr>
          <p:nvPr/>
        </p:nvCxnSpPr>
        <p:spPr>
          <a:xfrm>
            <a:off x="5894215" y="2679806"/>
            <a:ext cx="542074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894216" y="3046414"/>
            <a:ext cx="6416309" cy="2308324"/>
          </a:xfrm>
          <a:prstGeom prst="rect">
            <a:avLst/>
          </a:prstGeom>
        </p:spPr>
        <p:txBody>
          <a:bodyPr wrap="square" lIns="146284">
            <a:spAutoFit/>
          </a:bodyPr>
          <a:lstStyle/>
          <a:p>
            <a:pPr defTabSz="932148">
              <a:lnSpc>
                <a:spcPct val="150000"/>
              </a:lnSpc>
              <a:spcBef>
                <a:spcPct val="0"/>
              </a:spcBef>
              <a:defRPr/>
            </a:pPr>
            <a:r>
              <a:rPr lang="en-US" sz="3200" spc="-101" dirty="0">
                <a:ln w="3175">
                  <a:noFill/>
                </a:ln>
                <a:gradFill>
                  <a:gsLst>
                    <a:gs pos="0">
                      <a:srgbClr val="FFFFFF"/>
                    </a:gs>
                    <a:gs pos="100000">
                      <a:srgbClr val="FFFFFF"/>
                    </a:gs>
                  </a:gsLst>
                  <a:lin ang="5400000" scaled="0"/>
                </a:gradFill>
                <a:latin typeface="Segoe UI Light"/>
                <a:cs typeface="Segoe ui light (Headings)"/>
                <a:sym typeface="Wingdings" panose="05000000000000000000" pitchFamily="2" charset="2"/>
              </a:rPr>
              <a:t>Con el </a:t>
            </a:r>
            <a:r>
              <a:rPr lang="en-US" sz="3200" spc="-101" dirty="0" err="1">
                <a:ln w="3175">
                  <a:noFill/>
                </a:ln>
                <a:gradFill>
                  <a:gsLst>
                    <a:gs pos="0">
                      <a:srgbClr val="FFFFFF"/>
                    </a:gs>
                    <a:gs pos="100000">
                      <a:srgbClr val="FFFFFF"/>
                    </a:gs>
                  </a:gsLst>
                  <a:lin ang="5400000" scaled="0"/>
                </a:gradFill>
                <a:latin typeface="Segoe UI Light"/>
                <a:cs typeface="Segoe ui light (Headings)"/>
                <a:sym typeface="Wingdings" panose="05000000000000000000" pitchFamily="2" charset="2"/>
              </a:rPr>
              <a:t>foco</a:t>
            </a:r>
            <a:r>
              <a:rPr lang="en-US" sz="3200" spc="-101" dirty="0">
                <a:ln w="3175">
                  <a:noFill/>
                </a:ln>
                <a:gradFill>
                  <a:gsLst>
                    <a:gs pos="0">
                      <a:srgbClr val="FFFFFF"/>
                    </a:gs>
                    <a:gs pos="100000">
                      <a:srgbClr val="FFFFFF"/>
                    </a:gs>
                  </a:gsLst>
                  <a:lin ang="5400000" scaled="0"/>
                </a:gradFill>
                <a:latin typeface="Segoe UI Light"/>
                <a:cs typeface="Segoe ui light (Headings)"/>
                <a:sym typeface="Wingdings" panose="05000000000000000000" pitchFamily="2" charset="2"/>
              </a:rPr>
              <a:t> </a:t>
            </a:r>
            <a:r>
              <a:rPr lang="en-US" sz="3200" spc="-101" dirty="0" err="1">
                <a:ln w="3175">
                  <a:noFill/>
                </a:ln>
                <a:gradFill>
                  <a:gsLst>
                    <a:gs pos="0">
                      <a:srgbClr val="FFFFFF"/>
                    </a:gs>
                    <a:gs pos="100000">
                      <a:srgbClr val="FFFFFF"/>
                    </a:gs>
                  </a:gsLst>
                  <a:lin ang="5400000" scaled="0"/>
                </a:gradFill>
                <a:latin typeface="Segoe UI Light"/>
                <a:cs typeface="Segoe ui light (Headings)"/>
                <a:sym typeface="Wingdings" panose="05000000000000000000" pitchFamily="2" charset="2"/>
              </a:rPr>
              <a:t>en</a:t>
            </a:r>
            <a:r>
              <a:rPr lang="en-US" sz="3200" spc="-101" dirty="0">
                <a:ln w="3175">
                  <a:noFill/>
                </a:ln>
                <a:gradFill>
                  <a:gsLst>
                    <a:gs pos="0">
                      <a:srgbClr val="FFFFFF"/>
                    </a:gs>
                    <a:gs pos="100000">
                      <a:srgbClr val="FFFFFF"/>
                    </a:gs>
                  </a:gsLst>
                  <a:lin ang="5400000" scaled="0"/>
                </a:gradFill>
                <a:latin typeface="Segoe UI Light"/>
                <a:cs typeface="Segoe ui light (Headings)"/>
                <a:sym typeface="Wingdings" panose="05000000000000000000" pitchFamily="2" charset="2"/>
              </a:rPr>
              <a:t> la </a:t>
            </a:r>
            <a:r>
              <a:rPr lang="en-US" sz="3200" spc="-101" dirty="0" err="1">
                <a:ln w="3175">
                  <a:noFill/>
                </a:ln>
                <a:gradFill>
                  <a:gsLst>
                    <a:gs pos="0">
                      <a:srgbClr val="FFFFFF"/>
                    </a:gs>
                    <a:gs pos="100000">
                      <a:srgbClr val="FFFFFF"/>
                    </a:gs>
                  </a:gsLst>
                  <a:lin ang="5400000" scaled="0"/>
                </a:gradFill>
                <a:latin typeface="Segoe UI Light"/>
                <a:cs typeface="Segoe ui light (Headings)"/>
                <a:sym typeface="Wingdings" panose="05000000000000000000" pitchFamily="2" charset="2"/>
              </a:rPr>
              <a:t>productividad</a:t>
            </a:r>
            <a:endParaRPr lang="en-US" sz="3200" spc="-101" dirty="0">
              <a:ln w="3175">
                <a:noFill/>
              </a:ln>
              <a:gradFill>
                <a:gsLst>
                  <a:gs pos="0">
                    <a:srgbClr val="FFFFFF"/>
                  </a:gs>
                  <a:gs pos="100000">
                    <a:srgbClr val="FFFFFF"/>
                  </a:gs>
                </a:gsLst>
                <a:lin ang="5400000" scaled="0"/>
              </a:gradFill>
              <a:latin typeface="Segoe UI Light"/>
              <a:cs typeface="Segoe ui light (Headings)"/>
              <a:sym typeface="Wingdings" panose="05000000000000000000" pitchFamily="2" charset="2"/>
            </a:endParaRPr>
          </a:p>
          <a:p>
            <a:pPr defTabSz="932148">
              <a:lnSpc>
                <a:spcPct val="150000"/>
              </a:lnSpc>
              <a:spcBef>
                <a:spcPct val="0"/>
              </a:spcBef>
              <a:defRPr/>
            </a:pPr>
            <a:r>
              <a:rPr lang="en-US" sz="3200" spc="-101" dirty="0">
                <a:ln w="3175">
                  <a:noFill/>
                </a:ln>
                <a:gradFill>
                  <a:gsLst>
                    <a:gs pos="0">
                      <a:srgbClr val="FFFFFF"/>
                    </a:gs>
                    <a:gs pos="100000">
                      <a:srgbClr val="FFFFFF"/>
                    </a:gs>
                  </a:gsLst>
                  <a:lin ang="5400000" scaled="0"/>
                </a:gradFill>
                <a:latin typeface="Segoe UI Light"/>
                <a:cs typeface="Segoe ui light (Headings)"/>
                <a:sym typeface="Wingdings" panose="05000000000000000000" pitchFamily="2" charset="2"/>
              </a:rPr>
              <a:t>Desarrollo Azure </a:t>
            </a:r>
            <a:r>
              <a:rPr lang="en-US" sz="3200" spc="-101" dirty="0" err="1">
                <a:ln w="3175">
                  <a:noFill/>
                </a:ln>
                <a:gradFill>
                  <a:gsLst>
                    <a:gs pos="0">
                      <a:srgbClr val="FFFFFF"/>
                    </a:gs>
                    <a:gs pos="100000">
                      <a:srgbClr val="FFFFFF"/>
                    </a:gs>
                  </a:gsLst>
                  <a:lin ang="5400000" scaled="0"/>
                </a:gradFill>
                <a:latin typeface="Segoe UI Light"/>
                <a:cs typeface="Segoe ui light (Headings)"/>
                <a:sym typeface="Wingdings" panose="05000000000000000000" pitchFamily="2" charset="2"/>
              </a:rPr>
              <a:t>simplificado</a:t>
            </a:r>
            <a:endParaRPr lang="en-US" sz="3200" spc="-101" dirty="0">
              <a:ln w="3175">
                <a:noFill/>
              </a:ln>
              <a:gradFill>
                <a:gsLst>
                  <a:gs pos="0">
                    <a:srgbClr val="FFFFFF"/>
                  </a:gs>
                  <a:gs pos="100000">
                    <a:srgbClr val="FFFFFF"/>
                  </a:gs>
                </a:gsLst>
                <a:lin ang="5400000" scaled="0"/>
              </a:gradFill>
              <a:latin typeface="Segoe UI Light"/>
              <a:cs typeface="Segoe ui light (Headings)"/>
              <a:sym typeface="Wingdings" panose="05000000000000000000" pitchFamily="2" charset="2"/>
            </a:endParaRPr>
          </a:p>
          <a:p>
            <a:pPr defTabSz="932148">
              <a:lnSpc>
                <a:spcPct val="150000"/>
              </a:lnSpc>
              <a:spcBef>
                <a:spcPct val="0"/>
              </a:spcBef>
              <a:defRPr/>
            </a:pPr>
            <a:r>
              <a:rPr lang="en-US" sz="3200" spc="-101" dirty="0">
                <a:ln w="3175">
                  <a:noFill/>
                </a:ln>
                <a:gradFill>
                  <a:gsLst>
                    <a:gs pos="0">
                      <a:srgbClr val="FFFFFF"/>
                    </a:gs>
                    <a:gs pos="100000">
                      <a:srgbClr val="FFFFFF"/>
                    </a:gs>
                  </a:gsLst>
                  <a:lin ang="5400000" scaled="0"/>
                </a:gradFill>
                <a:latin typeface="Segoe UI Light"/>
                <a:cs typeface="Segoe ui light (Headings)"/>
                <a:sym typeface="Wingdings" panose="05000000000000000000" pitchFamily="2" charset="2"/>
              </a:rPr>
              <a:t>Enterprise mobile development</a:t>
            </a:r>
          </a:p>
        </p:txBody>
      </p:sp>
      <p:grpSp>
        <p:nvGrpSpPr>
          <p:cNvPr id="8" name="Group 7"/>
          <p:cNvGrpSpPr/>
          <p:nvPr/>
        </p:nvGrpSpPr>
        <p:grpSpPr>
          <a:xfrm>
            <a:off x="403447" y="1177726"/>
            <a:ext cx="5004499" cy="6993533"/>
            <a:chOff x="878932" y="1177406"/>
            <a:chExt cx="5005209" cy="6994525"/>
          </a:xfrm>
        </p:grpSpPr>
        <p:grpSp>
          <p:nvGrpSpPr>
            <p:cNvPr id="10" name="Group 9"/>
            <p:cNvGrpSpPr/>
            <p:nvPr/>
          </p:nvGrpSpPr>
          <p:grpSpPr>
            <a:xfrm>
              <a:off x="878932" y="1177406"/>
              <a:ext cx="5005209" cy="6994525"/>
              <a:chOff x="878932" y="1177406"/>
              <a:chExt cx="5005209" cy="6994525"/>
            </a:xfrm>
          </p:grpSpPr>
          <p:pic>
            <p:nvPicPr>
              <p:cNvPr id="12"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16821"/>
              <a:stretch/>
            </p:blipFill>
            <p:spPr bwMode="auto">
              <a:xfrm>
                <a:off x="1194891" y="1504847"/>
                <a:ext cx="4224191" cy="283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8932" y="1177406"/>
                <a:ext cx="5005209" cy="6994525"/>
              </a:xfrm>
              <a:prstGeom prst="rect">
                <a:avLst/>
              </a:prstGeom>
              <a:effectLst/>
            </p:spPr>
          </p:pic>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94891" y="1504847"/>
              <a:ext cx="4224192" cy="2834467"/>
            </a:xfrm>
            <a:prstGeom prst="rect">
              <a:avLst/>
            </a:prstGeom>
          </p:spPr>
        </p:pic>
      </p:grpSp>
      <p:sp>
        <p:nvSpPr>
          <p:cNvPr id="14" name="TextBox 13"/>
          <p:cNvSpPr txBox="1"/>
          <p:nvPr/>
        </p:nvSpPr>
        <p:spPr>
          <a:xfrm>
            <a:off x="5894215" y="5899983"/>
            <a:ext cx="4414672" cy="724143"/>
          </a:xfrm>
          <a:prstGeom prst="rect">
            <a:avLst/>
          </a:prstGeom>
          <a:noFill/>
        </p:spPr>
        <p:txBody>
          <a:bodyPr wrap="square" lIns="179285" tIns="143428" rIns="179285" bIns="143428" rtlCol="0">
            <a:spAutoFit/>
          </a:bodyPr>
          <a:lstStyle/>
          <a:p>
            <a:pPr>
              <a:lnSpc>
                <a:spcPct val="90000"/>
              </a:lnSpc>
              <a:spcAft>
                <a:spcPts val="588"/>
              </a:spcAft>
            </a:pPr>
            <a:r>
              <a:rPr lang="en-US" sz="3137" dirty="0">
                <a:gradFill>
                  <a:gsLst>
                    <a:gs pos="8000">
                      <a:schemeClr val="tx1"/>
                    </a:gs>
                    <a:gs pos="21239">
                      <a:schemeClr val="tx1"/>
                    </a:gs>
                  </a:gsLst>
                  <a:lin ang="5400000" scaled="0"/>
                </a:gradFill>
                <a:latin typeface="+mj-lt"/>
              </a:rPr>
              <a:t>www.visualstudio.com</a:t>
            </a:r>
          </a:p>
        </p:txBody>
      </p:sp>
    </p:spTree>
    <p:extLst>
      <p:ext uri="{BB962C8B-B14F-4D97-AF65-F5344CB8AC3E}">
        <p14:creationId xmlns:p14="http://schemas.microsoft.com/office/powerpoint/2010/main" val="48270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35" presetClass="path" presetSubtype="0" decel="100000" fill="hold" grpId="1" nodeType="withEffect">
                                  <p:stCondLst>
                                    <p:cond delay="50"/>
                                  </p:stCondLst>
                                  <p:childTnLst>
                                    <p:animMotion origin="layout" path="M -0.05547 0.00023 L -1.04167E-6 0.00023 " pathEditMode="relative" rAng="0" ptsTypes="AA">
                                      <p:cBhvr>
                                        <p:cTn id="12" dur="800" fill="hold"/>
                                        <p:tgtEl>
                                          <p:spTgt spid="5"/>
                                        </p:tgtEl>
                                        <p:attrNameLst>
                                          <p:attrName>ppt_x</p:attrName>
                                          <p:attrName>ppt_y</p:attrName>
                                        </p:attrNameLst>
                                      </p:cBhvr>
                                      <p:rCtr x="2773" y="0"/>
                                    </p:animMotion>
                                  </p:childTnLst>
                                </p:cTn>
                              </p:par>
                              <p:par>
                                <p:cTn id="13" presetID="10" presetClass="entr" presetSubtype="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600"/>
                                        <p:tgtEl>
                                          <p:spTgt spid="14"/>
                                        </p:tgtEl>
                                      </p:cBhvr>
                                    </p:animEffect>
                                  </p:childTnLst>
                                </p:cTn>
                              </p:par>
                              <p:par>
                                <p:cTn id="19" presetID="35" presetClass="path" presetSubtype="0" decel="100000" fill="hold" grpId="1" nodeType="withEffect">
                                  <p:stCondLst>
                                    <p:cond delay="500"/>
                                  </p:stCondLst>
                                  <p:childTnLst>
                                    <p:animMotion origin="layout" path="M -0.05553 0.00023 L -1.53944E-6 0.00023 " pathEditMode="relative" rAng="0" ptsTypes="AA">
                                      <p:cBhvr>
                                        <p:cTn id="20" dur="800" fill="hold"/>
                                        <p:tgtEl>
                                          <p:spTgt spid="1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6F6F6"/>
        </a:solidFill>
        <a:effectLst/>
      </p:bgPr>
    </p:bg>
    <p:spTree>
      <p:nvGrpSpPr>
        <p:cNvPr id="1" name=""/>
        <p:cNvGrpSpPr/>
        <p:nvPr/>
      </p:nvGrpSpPr>
      <p:grpSpPr>
        <a:xfrm>
          <a:off x="0" y="0"/>
          <a:ext cx="0" cy="0"/>
          <a:chOff x="0" y="0"/>
          <a:chExt cx="0" cy="0"/>
        </a:xfrm>
      </p:grpSpPr>
      <p:grpSp>
        <p:nvGrpSpPr>
          <p:cNvPr id="8" name="Group 7"/>
          <p:cNvGrpSpPr/>
          <p:nvPr/>
        </p:nvGrpSpPr>
        <p:grpSpPr>
          <a:xfrm>
            <a:off x="4093368" y="890544"/>
            <a:ext cx="9994584" cy="5723653"/>
            <a:chOff x="4659313" y="1410393"/>
            <a:chExt cx="7532687" cy="4313785"/>
          </a:xfrm>
        </p:grpSpPr>
        <p:grpSp>
          <p:nvGrpSpPr>
            <p:cNvPr id="20" name="Group 19"/>
            <p:cNvGrpSpPr/>
            <p:nvPr/>
          </p:nvGrpSpPr>
          <p:grpSpPr>
            <a:xfrm>
              <a:off x="4659313" y="1410393"/>
              <a:ext cx="7532687" cy="4313785"/>
              <a:chOff x="3148968" y="1268868"/>
              <a:chExt cx="8934715" cy="5116692"/>
            </a:xfrm>
          </p:grpSpPr>
          <p:pic>
            <p:nvPicPr>
              <p:cNvPr id="9"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4" name="Picture 3"/>
            <p:cNvPicPr>
              <a:picLocks noChangeAspect="1"/>
            </p:cNvPicPr>
            <p:nvPr/>
          </p:nvPicPr>
          <p:blipFill>
            <a:blip r:embed="rId5"/>
            <a:stretch>
              <a:fillRect/>
            </a:stretch>
          </p:blipFill>
          <p:spPr>
            <a:xfrm>
              <a:off x="5666698" y="1690892"/>
              <a:ext cx="5447976" cy="3404985"/>
            </a:xfrm>
            <a:prstGeom prst="rect">
              <a:avLst/>
            </a:prstGeom>
          </p:spPr>
        </p:pic>
      </p:grpSp>
      <p:sp>
        <p:nvSpPr>
          <p:cNvPr id="5" name="Title 1"/>
          <p:cNvSpPr txBox="1">
            <a:spLocks/>
          </p:cNvSpPr>
          <p:nvPr/>
        </p:nvSpPr>
        <p:spPr>
          <a:xfrm>
            <a:off x="390144" y="1820175"/>
            <a:ext cx="5611097" cy="1646969"/>
          </a:xfrm>
          <a:prstGeom prst="rect">
            <a:avLst/>
          </a:prstGeom>
        </p:spPr>
        <p:txBody>
          <a:bodyPr lIns="146304" tIns="9144" rIns="146304" bIns="914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0" normalizeH="0" baseline="0" noProof="0" dirty="0">
                <a:ln w="3175">
                  <a:noFill/>
                </a:ln>
                <a:solidFill>
                  <a:srgbClr val="002050">
                    <a:lumMod val="50000"/>
                    <a:lumOff val="50000"/>
                  </a:srgbClr>
                </a:solidFill>
                <a:effectLst/>
                <a:uLnTx/>
                <a:uFillTx/>
                <a:latin typeface="Segoe UI Semilight" panose="020B0402040204020203" pitchFamily="34" charset="0"/>
                <a:cs typeface="Segoe UI Semilight" panose="020B0402040204020203" pitchFamily="34" charset="0"/>
              </a:rPr>
              <a:t>Visual Studio </a:t>
            </a:r>
            <a:br>
              <a:rPr kumimoji="0" lang="en-US" sz="4800" b="0" i="0" u="none" strike="noStrike" kern="1200" cap="none" spc="-100" normalizeH="0" baseline="0" noProof="0" dirty="0">
                <a:ln w="3175">
                  <a:noFill/>
                </a:ln>
                <a:solidFill>
                  <a:srgbClr val="002050">
                    <a:lumMod val="50000"/>
                    <a:lumOff val="50000"/>
                  </a:srgbClr>
                </a:solidFill>
                <a:effectLst/>
                <a:uLnTx/>
                <a:uFillTx/>
                <a:latin typeface="Segoe UI Semilight" panose="020B0402040204020203" pitchFamily="34" charset="0"/>
                <a:cs typeface="Segoe UI Semilight" panose="020B0402040204020203" pitchFamily="34" charset="0"/>
              </a:rPr>
            </a:br>
            <a:r>
              <a:rPr kumimoji="0" lang="en-US" sz="4800" b="0" i="0" u="none" strike="noStrike" kern="1200" cap="none" spc="-100" normalizeH="0" baseline="0" noProof="0" dirty="0">
                <a:ln w="3175">
                  <a:noFill/>
                </a:ln>
                <a:solidFill>
                  <a:srgbClr val="002050">
                    <a:lumMod val="50000"/>
                    <a:lumOff val="50000"/>
                  </a:srgbClr>
                </a:solidFill>
                <a:effectLst/>
                <a:uLnTx/>
                <a:uFillTx/>
                <a:latin typeface="Segoe UI Semilight" panose="020B0402040204020203" pitchFamily="34" charset="0"/>
                <a:cs typeface="Segoe UI Semilight" panose="020B0402040204020203" pitchFamily="34" charset="0"/>
              </a:rPr>
              <a:t>para Mac Preview</a:t>
            </a:r>
          </a:p>
        </p:txBody>
      </p:sp>
      <p:sp>
        <p:nvSpPr>
          <p:cNvPr id="7" name="Rectangle 6"/>
          <p:cNvSpPr/>
          <p:nvPr/>
        </p:nvSpPr>
        <p:spPr>
          <a:xfrm>
            <a:off x="718856" y="3638328"/>
            <a:ext cx="4509794" cy="2862322"/>
          </a:xfrm>
          <a:prstGeom prst="rect">
            <a:avLst/>
          </a:prstGeom>
        </p:spPr>
        <p:txBody>
          <a:bodyPr wrap="square" lIns="146304">
            <a:spAutoFit/>
          </a:bodyPr>
          <a:lstStyle/>
          <a:p>
            <a:pPr marL="0" marR="0" lvl="0" indent="0" algn="l" defTabSz="932327" rtl="0" eaLnBrk="1" fontAlgn="auto" latinLnBrk="0" hangingPunct="1">
              <a:lnSpc>
                <a:spcPct val="100000"/>
              </a:lnSpc>
              <a:spcBef>
                <a:spcPct val="0"/>
              </a:spcBef>
              <a:spcAft>
                <a:spcPts val="1200"/>
              </a:spcAft>
              <a:buClrTx/>
              <a:buSzTx/>
              <a:buFontTx/>
              <a:buNone/>
              <a:tabLst/>
              <a:defRPr/>
            </a:pPr>
            <a:r>
              <a:rPr kumimoji="0" lang="en-US" sz="2800" b="0" i="0" u="none" strike="noStrike" kern="1200" cap="none" spc="-101" normalizeH="0" baseline="0" noProof="0" dirty="0">
                <a:ln w="3175">
                  <a:noFill/>
                </a:ln>
                <a:solidFill>
                  <a:srgbClr val="282D32"/>
                </a:solidFill>
                <a:effectLst/>
                <a:uLnTx/>
                <a:uFillTx/>
                <a:latin typeface="Segoe UI Semibold" panose="020B0702040204020203" pitchFamily="34" charset="0"/>
                <a:cs typeface="Segoe UI Semibold" panose="020B0702040204020203" pitchFamily="34" charset="0"/>
                <a:sym typeface="Wingdings" panose="05000000000000000000" pitchFamily="2" charset="2"/>
              </a:rPr>
              <a:t>iOS,</a:t>
            </a:r>
            <a:r>
              <a:rPr kumimoji="0" lang="en-US" sz="2800" b="0" i="0" u="none" strike="noStrike" kern="1200" cap="none" spc="-101" normalizeH="0" noProof="0" dirty="0">
                <a:ln w="3175">
                  <a:noFill/>
                </a:ln>
                <a:solidFill>
                  <a:srgbClr val="282D32"/>
                </a:solidFill>
                <a:effectLst/>
                <a:uLnTx/>
                <a:uFillTx/>
                <a:latin typeface="Segoe UI Semibold" panose="020B0702040204020203" pitchFamily="34" charset="0"/>
                <a:cs typeface="Segoe UI Semibold" panose="020B0702040204020203" pitchFamily="34" charset="0"/>
                <a:sym typeface="Wingdings" panose="05000000000000000000" pitchFamily="2" charset="2"/>
              </a:rPr>
              <a:t> </a:t>
            </a:r>
            <a:r>
              <a:rPr kumimoji="0" lang="en-US" sz="2800" b="0" i="0" u="none" strike="noStrike" kern="1200" cap="none" spc="-101" normalizeH="0" baseline="0" noProof="0" dirty="0">
                <a:ln w="3175">
                  <a:noFill/>
                </a:ln>
                <a:solidFill>
                  <a:srgbClr val="282D32"/>
                </a:solidFill>
                <a:effectLst/>
                <a:uLnTx/>
                <a:uFillTx/>
                <a:latin typeface="Segoe UI Semibold" panose="020B0702040204020203" pitchFamily="34" charset="0"/>
                <a:cs typeface="Segoe UI Semibold" panose="020B0702040204020203" pitchFamily="34" charset="0"/>
                <a:sym typeface="Wingdings" panose="05000000000000000000" pitchFamily="2" charset="2"/>
              </a:rPr>
              <a:t>Android, &amp; </a:t>
            </a:r>
            <a:r>
              <a:rPr kumimoji="0" lang="en-US" sz="2800" b="0" i="0" u="none" strike="noStrike" kern="1200" cap="none" spc="-101" normalizeH="0" baseline="0" noProof="0" dirty="0" err="1">
                <a:ln w="3175">
                  <a:noFill/>
                </a:ln>
                <a:solidFill>
                  <a:srgbClr val="282D32"/>
                </a:solidFill>
                <a:effectLst/>
                <a:uLnTx/>
                <a:uFillTx/>
                <a:latin typeface="Segoe UI Semibold" panose="020B0702040204020203" pitchFamily="34" charset="0"/>
                <a:cs typeface="Segoe UI Semibold" panose="020B0702040204020203" pitchFamily="34" charset="0"/>
                <a:sym typeface="Wingdings" panose="05000000000000000000" pitchFamily="2" charset="2"/>
              </a:rPr>
              <a:t>macOS</a:t>
            </a:r>
            <a:endParaRPr kumimoji="0" lang="en-US" sz="2800" b="0" i="0" u="none" strike="noStrike" kern="1200" cap="none" spc="-101" normalizeH="0" baseline="0" noProof="0" dirty="0">
              <a:ln w="3175">
                <a:noFill/>
              </a:ln>
              <a:solidFill>
                <a:srgbClr val="282D32"/>
              </a:solidFill>
              <a:effectLst/>
              <a:uLnTx/>
              <a:uFillTx/>
              <a:latin typeface="Segoe UI Semibold" panose="020B0702040204020203" pitchFamily="34" charset="0"/>
              <a:cs typeface="Segoe UI Semibold" panose="020B0702040204020203" pitchFamily="34" charset="0"/>
              <a:sym typeface="Wingdings" panose="05000000000000000000" pitchFamily="2" charset="2"/>
            </a:endParaRPr>
          </a:p>
          <a:p>
            <a:pPr marL="0" marR="0" lvl="0" indent="0" algn="l" defTabSz="932327" rtl="0" eaLnBrk="1" fontAlgn="auto" latinLnBrk="0" hangingPunct="1">
              <a:lnSpc>
                <a:spcPct val="100000"/>
              </a:lnSpc>
              <a:spcBef>
                <a:spcPct val="0"/>
              </a:spcBef>
              <a:spcAft>
                <a:spcPts val="1200"/>
              </a:spcAft>
              <a:buClrTx/>
              <a:buSzTx/>
              <a:buFontTx/>
              <a:buNone/>
              <a:tabLst/>
              <a:defRPr/>
            </a:pPr>
            <a:r>
              <a:rPr kumimoji="0" lang="en-US" sz="2800" b="0" i="0" u="none" strike="noStrike" kern="1200" cap="none" spc="-101" normalizeH="0" baseline="0" noProof="0" dirty="0">
                <a:ln w="3175">
                  <a:noFill/>
                </a:ln>
                <a:solidFill>
                  <a:srgbClr val="282D32"/>
                </a:solidFill>
                <a:effectLst/>
                <a:uLnTx/>
                <a:uFillTx/>
                <a:latin typeface="Segoe UI Semibold" panose="020B0702040204020203" pitchFamily="34" charset="0"/>
                <a:cs typeface="Segoe UI Semibold" panose="020B0702040204020203" pitchFamily="34" charset="0"/>
                <a:sym typeface="Wingdings" panose="05000000000000000000" pitchFamily="2" charset="2"/>
              </a:rPr>
              <a:t>.NET development</a:t>
            </a:r>
          </a:p>
          <a:p>
            <a:pPr marL="0" marR="0" lvl="0" indent="0" algn="l" defTabSz="932327" rtl="0" eaLnBrk="1" fontAlgn="auto" latinLnBrk="0" hangingPunct="1">
              <a:lnSpc>
                <a:spcPct val="100000"/>
              </a:lnSpc>
              <a:spcBef>
                <a:spcPct val="0"/>
              </a:spcBef>
              <a:spcAft>
                <a:spcPts val="1200"/>
              </a:spcAft>
              <a:buClrTx/>
              <a:buSzTx/>
              <a:buFontTx/>
              <a:buNone/>
              <a:tabLst/>
              <a:defRPr/>
            </a:pPr>
            <a:r>
              <a:rPr kumimoji="0" lang="en-US" sz="2800" b="0" i="0" u="none" strike="noStrike" kern="1200" cap="none" spc="-101" normalizeH="0" baseline="0" noProof="0" dirty="0">
                <a:ln w="3175">
                  <a:noFill/>
                </a:ln>
                <a:solidFill>
                  <a:srgbClr val="282D32"/>
                </a:solidFill>
                <a:effectLst/>
                <a:uLnTx/>
                <a:uFillTx/>
                <a:latin typeface="Segoe UI Semibold" panose="020B0702040204020203" pitchFamily="34" charset="0"/>
                <a:cs typeface="Segoe UI Semibold" panose="020B0702040204020203" pitchFamily="34" charset="0"/>
                <a:sym typeface="Wingdings" panose="05000000000000000000" pitchFamily="2" charset="2"/>
              </a:rPr>
              <a:t>.NET</a:t>
            </a:r>
            <a:r>
              <a:rPr kumimoji="0" lang="en-US" sz="2800" b="0" i="0" u="none" strike="noStrike" kern="1200" cap="none" spc="-101" normalizeH="0" noProof="0" dirty="0">
                <a:ln w="3175">
                  <a:noFill/>
                </a:ln>
                <a:solidFill>
                  <a:srgbClr val="282D32"/>
                </a:solidFill>
                <a:effectLst/>
                <a:uLnTx/>
                <a:uFillTx/>
                <a:latin typeface="Segoe UI Semibold" panose="020B0702040204020203" pitchFamily="34" charset="0"/>
                <a:cs typeface="Segoe UI Semibold" panose="020B0702040204020203" pitchFamily="34" charset="0"/>
                <a:sym typeface="Wingdings" panose="05000000000000000000" pitchFamily="2" charset="2"/>
              </a:rPr>
              <a:t> Core &amp; ASP.NET Core</a:t>
            </a:r>
          </a:p>
          <a:p>
            <a:pPr defTabSz="932327">
              <a:spcBef>
                <a:spcPct val="0"/>
              </a:spcBef>
              <a:spcAft>
                <a:spcPts val="1200"/>
              </a:spcAft>
              <a:defRPr/>
            </a:pPr>
            <a:r>
              <a:rPr lang="en-US" sz="2800" spc="-101" dirty="0">
                <a:ln w="3175">
                  <a:noFill/>
                </a:ln>
                <a:solidFill>
                  <a:srgbClr val="282D32"/>
                </a:solidFill>
                <a:latin typeface="Segoe UI Semibold" panose="020B0702040204020203" pitchFamily="34" charset="0"/>
                <a:cs typeface="Segoe UI Semibold" panose="020B0702040204020203" pitchFamily="34" charset="0"/>
                <a:sym typeface="Wingdings" panose="05000000000000000000" pitchFamily="2" charset="2"/>
              </a:rPr>
              <a:t>Tools para Azure</a:t>
            </a:r>
          </a:p>
          <a:p>
            <a:pPr marL="0" marR="0" lvl="0" indent="0" algn="l" defTabSz="932327" rtl="0" eaLnBrk="1" fontAlgn="auto" latinLnBrk="0" hangingPunct="1">
              <a:lnSpc>
                <a:spcPct val="100000"/>
              </a:lnSpc>
              <a:spcBef>
                <a:spcPct val="0"/>
              </a:spcBef>
              <a:spcAft>
                <a:spcPts val="1200"/>
              </a:spcAft>
              <a:buClrTx/>
              <a:buSzTx/>
              <a:buFontTx/>
              <a:buNone/>
              <a:tabLst/>
              <a:defRPr/>
            </a:pPr>
            <a:endParaRPr kumimoji="0" lang="en-US" sz="2800" b="0" i="0" u="none" strike="noStrike" kern="1200" cap="none" spc="-101" normalizeH="0" baseline="0" noProof="0" dirty="0">
              <a:ln w="3175">
                <a:noFill/>
              </a:ln>
              <a:solidFill>
                <a:srgbClr val="282D32"/>
              </a:solidFill>
              <a:effectLst/>
              <a:uLnTx/>
              <a:uFillTx/>
              <a:latin typeface="Segoe UI Semibold" panose="020B0702040204020203" pitchFamily="34" charset="0"/>
              <a:cs typeface="Segoe UI Semibold" panose="020B0702040204020203" pitchFamily="34" charset="0"/>
              <a:sym typeface="Wingdings" panose="05000000000000000000" pitchFamily="2" charset="2"/>
            </a:endParaRPr>
          </a:p>
        </p:txBody>
      </p:sp>
      <p:grpSp>
        <p:nvGrpSpPr>
          <p:cNvPr id="33" name="Group 32"/>
          <p:cNvGrpSpPr/>
          <p:nvPr/>
        </p:nvGrpSpPr>
        <p:grpSpPr>
          <a:xfrm>
            <a:off x="8868409" y="-7620"/>
            <a:ext cx="3323591" cy="6865620"/>
            <a:chOff x="8868409" y="-7620"/>
            <a:chExt cx="3323591" cy="6865620"/>
          </a:xfrm>
        </p:grpSpPr>
        <p:grpSp>
          <p:nvGrpSpPr>
            <p:cNvPr id="16" name="Group 15"/>
            <p:cNvGrpSpPr/>
            <p:nvPr/>
          </p:nvGrpSpPr>
          <p:grpSpPr>
            <a:xfrm>
              <a:off x="8868409" y="-7620"/>
              <a:ext cx="3323591" cy="6865620"/>
              <a:chOff x="-222251" y="0"/>
              <a:chExt cx="3323591" cy="6865620"/>
            </a:xfrm>
          </p:grpSpPr>
          <p:grpSp>
            <p:nvGrpSpPr>
              <p:cNvPr id="14" name="Group 13"/>
              <p:cNvGrpSpPr/>
              <p:nvPr/>
            </p:nvGrpSpPr>
            <p:grpSpPr>
              <a:xfrm>
                <a:off x="0" y="5940"/>
                <a:ext cx="3101340" cy="6859680"/>
                <a:chOff x="0" y="5940"/>
                <a:chExt cx="3101340" cy="6859680"/>
              </a:xfrm>
            </p:grpSpPr>
            <p:sp>
              <p:nvSpPr>
                <p:cNvPr id="3" name="Rectangle 2"/>
                <p:cNvSpPr/>
                <p:nvPr/>
              </p:nvSpPr>
              <p:spPr bwMode="auto">
                <a:xfrm>
                  <a:off x="0" y="5940"/>
                  <a:ext cx="3101340" cy="685968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 name="TextBox 5"/>
                <p:cNvSpPr txBox="1"/>
                <p:nvPr/>
              </p:nvSpPr>
              <p:spPr>
                <a:xfrm>
                  <a:off x="237994" y="1418013"/>
                  <a:ext cx="2652325" cy="1403461"/>
                </a:xfrm>
                <a:prstGeom prst="rect">
                  <a:avLst/>
                </a:prstGeom>
                <a:noFill/>
              </p:spPr>
              <p:txBody>
                <a:bodyPr wrap="square" lIns="182880" tIns="146304" rIns="182880" bIns="146304" rtlCol="0">
                  <a:spAutoFit/>
                </a:bodyPr>
                <a:lstStyle/>
                <a:p>
                  <a:pPr>
                    <a:spcAft>
                      <a:spcPts val="600"/>
                    </a:spcAft>
                  </a:pPr>
                  <a:r>
                    <a:rPr lang="en-US" dirty="0" err="1">
                      <a:solidFill>
                        <a:schemeClr val="bg1"/>
                      </a:solidFill>
                      <a:latin typeface="Segoe UI Semibold" panose="020B0702040204020203" pitchFamily="34" charset="0"/>
                      <a:cs typeface="Segoe UI Semibold" panose="020B0702040204020203" pitchFamily="34" charset="0"/>
                    </a:rPr>
                    <a:t>Incluida</a:t>
                  </a:r>
                  <a:r>
                    <a:rPr lang="en-US" dirty="0">
                      <a:solidFill>
                        <a:schemeClr val="bg1"/>
                      </a:solidFill>
                      <a:latin typeface="Segoe UI Semibold" panose="020B0702040204020203" pitchFamily="34" charset="0"/>
                      <a:cs typeface="Segoe UI Semibold" panose="020B0702040204020203" pitchFamily="34" charset="0"/>
                    </a:rPr>
                    <a:t> con la </a:t>
                  </a:r>
                  <a:r>
                    <a:rPr lang="en-US" dirty="0" err="1">
                      <a:solidFill>
                        <a:schemeClr val="bg1"/>
                      </a:solidFill>
                      <a:latin typeface="Segoe UI Semibold" panose="020B0702040204020203" pitchFamily="34" charset="0"/>
                      <a:cs typeface="Segoe UI Semibold" panose="020B0702040204020203" pitchFamily="34" charset="0"/>
                    </a:rPr>
                    <a:t>subscripción</a:t>
                  </a:r>
                  <a:r>
                    <a:rPr lang="en-US" dirty="0">
                      <a:solidFill>
                        <a:schemeClr val="bg1"/>
                      </a:solidFill>
                      <a:latin typeface="Segoe UI Semibold" panose="020B0702040204020203" pitchFamily="34" charset="0"/>
                      <a:cs typeface="Segoe UI Semibold" panose="020B0702040204020203" pitchFamily="34" charset="0"/>
                    </a:rPr>
                    <a:t> a Visual Studio sin costs </a:t>
                  </a:r>
                  <a:r>
                    <a:rPr lang="en-US" dirty="0" err="1">
                      <a:solidFill>
                        <a:schemeClr val="bg1"/>
                      </a:solidFill>
                      <a:latin typeface="Segoe UI Semibold" panose="020B0702040204020203" pitchFamily="34" charset="0"/>
                      <a:cs typeface="Segoe UI Semibold" panose="020B0702040204020203" pitchFamily="34" charset="0"/>
                    </a:rPr>
                    <a:t>adicionales</a:t>
                  </a:r>
                  <a:endParaRPr lang="en-US" dirty="0">
                    <a:solidFill>
                      <a:schemeClr val="bg1"/>
                    </a:solidFill>
                    <a:latin typeface="Segoe UI Semibold" panose="020B0702040204020203" pitchFamily="34" charset="0"/>
                    <a:cs typeface="Segoe UI Semibold" panose="020B0702040204020203" pitchFamily="34" charset="0"/>
                  </a:endParaRPr>
                </a:p>
              </p:txBody>
            </p:sp>
          </p:grpSp>
          <p:sp>
            <p:nvSpPr>
              <p:cNvPr id="15" name="Rectangle 14"/>
              <p:cNvSpPr/>
              <p:nvPr/>
            </p:nvSpPr>
            <p:spPr bwMode="auto">
              <a:xfrm>
                <a:off x="-222251" y="0"/>
                <a:ext cx="222252" cy="6858000"/>
              </a:xfrm>
              <a:prstGeom prst="rect">
                <a:avLst/>
              </a:prstGeom>
              <a:gradFill>
                <a:gsLst>
                  <a:gs pos="0">
                    <a:srgbClr val="000000">
                      <a:alpha val="0"/>
                    </a:srgbClr>
                  </a:gs>
                  <a:gs pos="100000">
                    <a:srgbClr val="000000">
                      <a:alpha val="17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cxnSp>
          <p:nvCxnSpPr>
            <p:cNvPr id="24" name="Straight Connector 23"/>
            <p:cNvCxnSpPr/>
            <p:nvPr/>
          </p:nvCxnSpPr>
          <p:spPr>
            <a:xfrm>
              <a:off x="9406089" y="1584183"/>
              <a:ext cx="0" cy="102506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9315754" y="2902908"/>
            <a:ext cx="2665225" cy="849463"/>
          </a:xfrm>
          <a:prstGeom prst="rect">
            <a:avLst/>
          </a:prstGeom>
          <a:noFill/>
        </p:spPr>
        <p:txBody>
          <a:bodyPr wrap="square" lIns="182880" tIns="146304" rIns="182880" bIns="146304" rtlCol="0">
            <a:spAutoFit/>
          </a:bodyPr>
          <a:lstStyle/>
          <a:p>
            <a:pPr>
              <a:spcAft>
                <a:spcPts val="600"/>
              </a:spcAft>
            </a:pPr>
            <a:r>
              <a:rPr lang="en-US" dirty="0">
                <a:solidFill>
                  <a:schemeClr val="bg1"/>
                </a:solidFill>
                <a:latin typeface="Segoe UI Semibold" panose="020B0702040204020203" pitchFamily="34" charset="0"/>
                <a:cs typeface="Segoe UI Semibold" panose="020B0702040204020203" pitchFamily="34" charset="0"/>
              </a:rPr>
              <a:t>Community Edition </a:t>
            </a:r>
            <a:r>
              <a:rPr lang="en-US" dirty="0" err="1">
                <a:solidFill>
                  <a:schemeClr val="bg1"/>
                </a:solidFill>
                <a:latin typeface="Segoe UI Semibold" panose="020B0702040204020203" pitchFamily="34" charset="0"/>
                <a:cs typeface="Segoe UI Semibold" panose="020B0702040204020203" pitchFamily="34" charset="0"/>
              </a:rPr>
              <a:t>gratuita</a:t>
            </a:r>
            <a:endParaRPr lang="en-US" dirty="0">
              <a:solidFill>
                <a:schemeClr val="bg1"/>
              </a:solidFill>
              <a:latin typeface="Segoe UI Semibold" panose="020B0702040204020203" pitchFamily="34" charset="0"/>
              <a:cs typeface="Segoe UI Semibold" panose="020B0702040204020203" pitchFamily="34" charset="0"/>
            </a:endParaRPr>
          </a:p>
        </p:txBody>
      </p:sp>
      <p:cxnSp>
        <p:nvCxnSpPr>
          <p:cNvPr id="25" name="Straight Connector 24"/>
          <p:cNvCxnSpPr>
            <a:cxnSpLocks/>
          </p:cNvCxnSpPr>
          <p:nvPr/>
        </p:nvCxnSpPr>
        <p:spPr>
          <a:xfrm>
            <a:off x="9406089" y="3069418"/>
            <a:ext cx="0" cy="51253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315754" y="3885888"/>
            <a:ext cx="2665225" cy="849463"/>
          </a:xfrm>
          <a:prstGeom prst="rect">
            <a:avLst/>
          </a:prstGeom>
          <a:noFill/>
        </p:spPr>
        <p:txBody>
          <a:bodyPr wrap="square" lIns="182880" tIns="146304" rIns="182880" bIns="146304" rtlCol="0">
            <a:spAutoFit/>
          </a:bodyPr>
          <a:lstStyle/>
          <a:p>
            <a:pPr>
              <a:spcAft>
                <a:spcPts val="600"/>
              </a:spcAft>
            </a:pPr>
            <a:r>
              <a:rPr lang="en-US" dirty="0">
                <a:solidFill>
                  <a:schemeClr val="bg1"/>
                </a:solidFill>
                <a:latin typeface="Segoe UI Semibold" panose="020B0702040204020203" pitchFamily="34" charset="0"/>
                <a:cs typeface="Segoe UI Semibold" panose="020B0702040204020203" pitchFamily="34" charset="0"/>
              </a:rPr>
              <a:t>La Preview </a:t>
            </a:r>
            <a:r>
              <a:rPr lang="en-US" dirty="0" err="1">
                <a:solidFill>
                  <a:schemeClr val="bg1"/>
                </a:solidFill>
                <a:latin typeface="Segoe UI Semibold" panose="020B0702040204020203" pitchFamily="34" charset="0"/>
                <a:cs typeface="Segoe UI Semibold" panose="020B0702040204020203" pitchFamily="34" charset="0"/>
              </a:rPr>
              <a:t>ya</a:t>
            </a:r>
            <a:r>
              <a:rPr lang="en-US" dirty="0">
                <a:solidFill>
                  <a:schemeClr val="bg1"/>
                </a:solidFill>
                <a:latin typeface="Segoe UI Semibold" panose="020B0702040204020203" pitchFamily="34" charset="0"/>
                <a:cs typeface="Segoe UI Semibold" panose="020B0702040204020203" pitchFamily="34" charset="0"/>
              </a:rPr>
              <a:t> </a:t>
            </a:r>
            <a:r>
              <a:rPr lang="en-US" dirty="0" err="1">
                <a:solidFill>
                  <a:schemeClr val="bg1"/>
                </a:solidFill>
                <a:latin typeface="Segoe UI Semibold" panose="020B0702040204020203" pitchFamily="34" charset="0"/>
                <a:cs typeface="Segoe UI Semibold" panose="020B0702040204020203" pitchFamily="34" charset="0"/>
              </a:rPr>
              <a:t>disponible</a:t>
            </a:r>
            <a:r>
              <a:rPr lang="en-US" dirty="0">
                <a:solidFill>
                  <a:schemeClr val="bg1"/>
                </a:solidFill>
                <a:latin typeface="Segoe UI Semibold" panose="020B0702040204020203" pitchFamily="34" charset="0"/>
                <a:cs typeface="Segoe UI Semibold" panose="020B0702040204020203" pitchFamily="34" charset="0"/>
              </a:rPr>
              <a:t>!</a:t>
            </a:r>
          </a:p>
        </p:txBody>
      </p:sp>
      <p:cxnSp>
        <p:nvCxnSpPr>
          <p:cNvPr id="27" name="Straight Connector 26"/>
          <p:cNvCxnSpPr>
            <a:cxnSpLocks/>
          </p:cNvCxnSpPr>
          <p:nvPr/>
        </p:nvCxnSpPr>
        <p:spPr>
          <a:xfrm>
            <a:off x="9406089" y="4053646"/>
            <a:ext cx="0" cy="51253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97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50"/>
                                  </p:stCondLst>
                                  <p:childTnLst>
                                    <p:animMotion origin="layout" path="M -0.05547 0.00023 L 6.25E-7 0.00023 " pathEditMode="relative" rAng="0" ptsTypes="AA">
                                      <p:cBhvr>
                                        <p:cTn id="9" dur="800" fill="hold"/>
                                        <p:tgtEl>
                                          <p:spTgt spid="5"/>
                                        </p:tgtEl>
                                        <p:attrNameLst>
                                          <p:attrName>ppt_x</p:attrName>
                                          <p:attrName>ppt_y</p:attrName>
                                        </p:attrNameLst>
                                      </p:cBhvr>
                                      <p:rCtr x="2773" y="0"/>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600"/>
                                        <p:tgtEl>
                                          <p:spTgt spid="7"/>
                                        </p:tgtEl>
                                      </p:cBhvr>
                                    </p:animEffect>
                                  </p:childTnLst>
                                </p:cTn>
                              </p:par>
                              <p:par>
                                <p:cTn id="13" presetID="35" presetClass="path" presetSubtype="0" decel="100000" fill="hold" grpId="1" nodeType="withEffect">
                                  <p:stCondLst>
                                    <p:cond delay="300"/>
                                  </p:stCondLst>
                                  <p:childTnLst>
                                    <p:animMotion origin="layout" path="M -0.05547 0.00023 L -2.08333E-7 0.00023 " pathEditMode="relative" rAng="0" ptsTypes="AA">
                                      <p:cBhvr>
                                        <p:cTn id="14" dur="800" fill="hold"/>
                                        <p:tgtEl>
                                          <p:spTgt spid="7"/>
                                        </p:tgtEl>
                                        <p:attrNameLst>
                                          <p:attrName>ppt_x</p:attrName>
                                          <p:attrName>ppt_y</p:attrName>
                                        </p:attrNameLst>
                                      </p:cBhvr>
                                      <p:rCtr x="2773" y="0"/>
                                    </p:animMotion>
                                  </p:childTnLst>
                                </p:cTn>
                              </p:par>
                            </p:childTnLst>
                          </p:cTn>
                        </p:par>
                      </p:childTnLst>
                    </p:cTn>
                  </p:par>
                  <p:par>
                    <p:cTn id="15" fill="hold">
                      <p:stCondLst>
                        <p:cond delay="indefinite"/>
                      </p:stCondLst>
                      <p:childTnLst>
                        <p:par>
                          <p:cTn id="16" fill="hold">
                            <p:stCondLst>
                              <p:cond delay="0"/>
                            </p:stCondLst>
                            <p:childTnLst>
                              <p:par>
                                <p:cTn id="17" presetID="2" presetClass="entr" presetSubtype="2" decel="10000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250"/>
                                        <p:tgtEl>
                                          <p:spTgt spid="25"/>
                                        </p:tgtEl>
                                      </p:cBhvr>
                                    </p:animEffect>
                                  </p:childTnLst>
                                </p:cTn>
                              </p:par>
                            </p:childTnLst>
                          </p:cTn>
                        </p:par>
                        <p:par>
                          <p:cTn id="26" fill="hold">
                            <p:stCondLst>
                              <p:cond delay="25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up)">
                                      <p:cBhvr>
                                        <p:cTn id="34" dur="250"/>
                                        <p:tgtEl>
                                          <p:spTgt spid="27"/>
                                        </p:tgtEl>
                                      </p:cBhvr>
                                    </p:animEffect>
                                  </p:childTnLst>
                                </p:cTn>
                              </p:par>
                            </p:childTnLst>
                          </p:cTn>
                        </p:par>
                        <p:par>
                          <p:cTn id="35" fill="hold">
                            <p:stCondLst>
                              <p:cond delay="250"/>
                            </p:stCondLst>
                            <p:childTnLst>
                              <p:par>
                                <p:cTn id="36" presetID="10"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for Mac</a:t>
            </a:r>
          </a:p>
        </p:txBody>
      </p:sp>
      <p:sp>
        <p:nvSpPr>
          <p:cNvPr id="3" name="Text Placeholder 2"/>
          <p:cNvSpPr>
            <a:spLocks noGrp="1"/>
          </p:cNvSpPr>
          <p:nvPr>
            <p:ph type="body" sz="quarter" idx="10"/>
          </p:nvPr>
        </p:nvSpPr>
        <p:spPr>
          <a:xfrm>
            <a:off x="269240" y="1189177"/>
            <a:ext cx="5469574" cy="1520416"/>
          </a:xfrm>
        </p:spPr>
        <p:txBody>
          <a:bodyPr/>
          <a:lstStyle/>
          <a:p>
            <a:pPr marL="571500" indent="-571500">
              <a:buFont typeface="Arial" panose="020B0604020202020204" pitchFamily="34" charset="0"/>
              <a:buChar char="•"/>
            </a:pPr>
            <a:r>
              <a:rPr lang="en-US" sz="2800" dirty="0"/>
              <a:t>IntelliSense </a:t>
            </a:r>
            <a:r>
              <a:rPr lang="en-US" sz="2800" dirty="0" err="1"/>
              <a:t>utilizando</a:t>
            </a:r>
            <a:r>
              <a:rPr lang="en-US" sz="2800" dirty="0"/>
              <a:t> Roslyn</a:t>
            </a:r>
          </a:p>
          <a:p>
            <a:pPr marL="571500" indent="-571500">
              <a:buFont typeface="Arial" panose="020B0604020202020204" pitchFamily="34" charset="0"/>
              <a:buChar char="•"/>
            </a:pPr>
            <a:r>
              <a:rPr lang="en-US" sz="2800" dirty="0" err="1"/>
              <a:t>Herramientas</a:t>
            </a:r>
            <a:r>
              <a:rPr lang="en-US" sz="2800" dirty="0"/>
              <a:t> de Refactoring</a:t>
            </a:r>
          </a:p>
          <a:p>
            <a:pPr marL="571500" indent="-571500">
              <a:buFont typeface="Arial" panose="020B0604020202020204" pitchFamily="34" charset="0"/>
              <a:buChar char="•"/>
            </a:pPr>
            <a:r>
              <a:rPr lang="en-US" sz="2800" dirty="0"/>
              <a:t>Connected App Templates</a:t>
            </a:r>
          </a:p>
        </p:txBody>
      </p:sp>
      <p:grpSp>
        <p:nvGrpSpPr>
          <p:cNvPr id="9" name="Group 8"/>
          <p:cNvGrpSpPr/>
          <p:nvPr/>
        </p:nvGrpSpPr>
        <p:grpSpPr>
          <a:xfrm>
            <a:off x="6312310" y="3004802"/>
            <a:ext cx="7304231" cy="4182953"/>
            <a:chOff x="3148968" y="1268868"/>
            <a:chExt cx="8934715" cy="5116692"/>
          </a:xfrm>
        </p:grpSpPr>
        <p:pic>
          <p:nvPicPr>
            <p:cNvPr id="10"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grpSp>
        <p:nvGrpSpPr>
          <p:cNvPr id="19" name="Group 18"/>
          <p:cNvGrpSpPr/>
          <p:nvPr/>
        </p:nvGrpSpPr>
        <p:grpSpPr>
          <a:xfrm>
            <a:off x="-857864" y="3004802"/>
            <a:ext cx="7304231" cy="4182953"/>
            <a:chOff x="-857864" y="3004802"/>
            <a:chExt cx="7304231" cy="4182953"/>
          </a:xfrm>
        </p:grpSpPr>
        <p:grpSp>
          <p:nvGrpSpPr>
            <p:cNvPr id="16" name="Group 15"/>
            <p:cNvGrpSpPr/>
            <p:nvPr/>
          </p:nvGrpSpPr>
          <p:grpSpPr>
            <a:xfrm>
              <a:off x="-857864" y="3004802"/>
              <a:ext cx="7304231" cy="4182953"/>
              <a:chOff x="3148968" y="1268868"/>
              <a:chExt cx="8934715" cy="5116692"/>
            </a:xfrm>
          </p:grpSpPr>
          <p:pic>
            <p:nvPicPr>
              <p:cNvPr id="17"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1030" name="Picture 6" descr="Screenshot showing creating new app service on Az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25" y="3289613"/>
              <a:ext cx="5248210" cy="3325737"/>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 Placeholder 2"/>
          <p:cNvSpPr txBox="1">
            <a:spLocks/>
          </p:cNvSpPr>
          <p:nvPr/>
        </p:nvSpPr>
        <p:spPr>
          <a:xfrm>
            <a:off x="6312309" y="1178202"/>
            <a:ext cx="6238899" cy="190821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1500" indent="-571500">
              <a:buFont typeface="Arial" pitchFamily="34" charset="0"/>
              <a:buChar char="•"/>
            </a:pPr>
            <a:r>
              <a:rPr lang="en-US" sz="2800" dirty="0"/>
              <a:t>Multi-process Debugging</a:t>
            </a:r>
          </a:p>
          <a:p>
            <a:pPr marL="571500" indent="-571500">
              <a:buFont typeface="Arial" pitchFamily="34" charset="0"/>
              <a:buChar char="•"/>
            </a:pPr>
            <a:r>
              <a:rPr lang="en-US" sz="2800" dirty="0" err="1"/>
              <a:t>TextMate</a:t>
            </a:r>
            <a:r>
              <a:rPr lang="en-US" sz="2800" dirty="0"/>
              <a:t> Bundles</a:t>
            </a:r>
          </a:p>
          <a:p>
            <a:pPr marL="571500" indent="-571500">
              <a:buFont typeface="Arial" pitchFamily="34" charset="0"/>
              <a:buChar char="•"/>
            </a:pPr>
            <a:r>
              <a:rPr lang="en-US" sz="2800" dirty="0" err="1"/>
              <a:t>Puede</a:t>
            </a:r>
            <a:r>
              <a:rPr lang="en-US" sz="2800" dirty="0"/>
              <a:t> </a:t>
            </a:r>
            <a:r>
              <a:rPr lang="en-US" sz="2800" dirty="0" err="1"/>
              <a:t>funcionar</a:t>
            </a:r>
            <a:r>
              <a:rPr lang="en-US" sz="2800" dirty="0"/>
              <a:t> junto a Xamarin Studio</a:t>
            </a:r>
          </a:p>
        </p:txBody>
      </p:sp>
    </p:spTree>
    <p:extLst>
      <p:ext uri="{BB962C8B-B14F-4D97-AF65-F5344CB8AC3E}">
        <p14:creationId xmlns:p14="http://schemas.microsoft.com/office/powerpoint/2010/main" val="4661734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err="1"/>
              <a:t>Herramientas</a:t>
            </a:r>
            <a:r>
              <a:rPr lang="en-US" dirty="0"/>
              <a:t> para </a:t>
            </a:r>
            <a:r>
              <a:rPr lang="en-US" dirty="0" err="1"/>
              <a:t>desarrolladores</a:t>
            </a:r>
            <a:r>
              <a:rPr lang="en-US" dirty="0"/>
              <a:t> Xamarin</a:t>
            </a:r>
          </a:p>
        </p:txBody>
      </p:sp>
      <p:sp>
        <p:nvSpPr>
          <p:cNvPr id="4" name="Title 3"/>
          <p:cNvSpPr>
            <a:spLocks noGrp="1"/>
          </p:cNvSpPr>
          <p:nvPr>
            <p:ph type="title"/>
          </p:nvPr>
        </p:nvSpPr>
        <p:spPr/>
        <p:txBody>
          <a:bodyPr/>
          <a:lstStyle/>
          <a:p>
            <a:r>
              <a:rPr lang="en-US" dirty="0" err="1"/>
              <a:t>Anuncios</a:t>
            </a:r>
            <a:endParaRPr lang="en-US" dirty="0"/>
          </a:p>
        </p:txBody>
      </p:sp>
    </p:spTree>
    <p:extLst>
      <p:ext uri="{BB962C8B-B14F-4D97-AF65-F5344CB8AC3E}">
        <p14:creationId xmlns:p14="http://schemas.microsoft.com/office/powerpoint/2010/main" val="1745062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iOS Simulator para Windows</a:t>
            </a:r>
          </a:p>
        </p:txBody>
      </p:sp>
      <p:sp>
        <p:nvSpPr>
          <p:cNvPr id="3" name="Text Placeholder 2"/>
          <p:cNvSpPr>
            <a:spLocks noGrp="1"/>
          </p:cNvSpPr>
          <p:nvPr>
            <p:ph type="body" sz="quarter" idx="10"/>
          </p:nvPr>
        </p:nvSpPr>
        <p:spPr>
          <a:xfrm>
            <a:off x="269241" y="1189178"/>
            <a:ext cx="5508369" cy="5404556"/>
          </a:xfrm>
        </p:spPr>
        <p:txBody>
          <a:bodyPr/>
          <a:lstStyle/>
          <a:p>
            <a:pPr marL="349724" indent="-349724">
              <a:buFont typeface="Arial" charset="0"/>
              <a:buChar char="•"/>
            </a:pPr>
            <a:r>
              <a:rPr lang="en-US" sz="3200" dirty="0">
                <a:latin typeface="Segoe UI" charset="0"/>
                <a:ea typeface="Segoe UI" charset="0"/>
                <a:cs typeface="Segoe UI" charset="0"/>
              </a:rPr>
              <a:t>Multi-Touch </a:t>
            </a:r>
          </a:p>
          <a:p>
            <a:pPr marL="349724" indent="-349724">
              <a:buFont typeface="Arial" charset="0"/>
              <a:buChar char="•"/>
            </a:pPr>
            <a:r>
              <a:rPr lang="en-US" sz="3200" dirty="0" err="1">
                <a:latin typeface="Segoe UI" charset="0"/>
                <a:ea typeface="Segoe UI" charset="0"/>
                <a:cs typeface="Segoe UI" charset="0"/>
              </a:rPr>
              <a:t>Simular</a:t>
            </a:r>
            <a:r>
              <a:rPr lang="en-US" sz="3200" dirty="0">
                <a:latin typeface="Segoe UI" charset="0"/>
                <a:ea typeface="Segoe UI" charset="0"/>
                <a:cs typeface="Segoe UI" charset="0"/>
              </a:rPr>
              <a:t> </a:t>
            </a:r>
            <a:r>
              <a:rPr lang="en-US" sz="3200" dirty="0" err="1">
                <a:latin typeface="Segoe UI" charset="0"/>
                <a:ea typeface="Segoe UI" charset="0"/>
                <a:cs typeface="Segoe UI" charset="0"/>
              </a:rPr>
              <a:t>presión</a:t>
            </a:r>
            <a:r>
              <a:rPr lang="en-US" sz="3200" dirty="0">
                <a:latin typeface="Segoe UI" charset="0"/>
                <a:ea typeface="Segoe UI" charset="0"/>
                <a:cs typeface="Segoe UI" charset="0"/>
              </a:rPr>
              <a:t> </a:t>
            </a:r>
            <a:r>
              <a:rPr lang="en-US" sz="3200" dirty="0" err="1">
                <a:latin typeface="Segoe UI" charset="0"/>
                <a:ea typeface="Segoe UI" charset="0"/>
                <a:cs typeface="Segoe UI" charset="0"/>
              </a:rPr>
              <a:t>táctil</a:t>
            </a:r>
            <a:endParaRPr lang="en-US" sz="3200" dirty="0">
              <a:latin typeface="Segoe UI" charset="0"/>
              <a:ea typeface="Segoe UI" charset="0"/>
              <a:cs typeface="Segoe UI" charset="0"/>
            </a:endParaRPr>
          </a:p>
          <a:p>
            <a:pPr marL="349724" indent="-349724">
              <a:buFont typeface="Arial" charset="0"/>
              <a:buChar char="•"/>
            </a:pPr>
            <a:r>
              <a:rPr lang="en-US" sz="3200" dirty="0" err="1">
                <a:latin typeface="Segoe UI" charset="0"/>
                <a:ea typeface="Segoe UI" charset="0"/>
                <a:cs typeface="Segoe UI" charset="0"/>
              </a:rPr>
              <a:t>Muy</a:t>
            </a:r>
            <a:r>
              <a:rPr lang="en-US" sz="3200" dirty="0">
                <a:latin typeface="Segoe UI" charset="0"/>
                <a:ea typeface="Segoe UI" charset="0"/>
                <a:cs typeface="Segoe UI" charset="0"/>
              </a:rPr>
              <a:t> </a:t>
            </a:r>
            <a:r>
              <a:rPr lang="en-US" sz="3200" dirty="0" err="1">
                <a:latin typeface="Segoe UI" charset="0"/>
                <a:ea typeface="Segoe UI" charset="0"/>
                <a:cs typeface="Segoe UI" charset="0"/>
              </a:rPr>
              <a:t>rápido</a:t>
            </a:r>
            <a:endParaRPr lang="en-US" sz="3200" dirty="0">
              <a:latin typeface="Segoe UI" charset="0"/>
              <a:ea typeface="Segoe UI" charset="0"/>
              <a:cs typeface="Segoe UI" charset="0"/>
            </a:endParaRPr>
          </a:p>
          <a:p>
            <a:pPr marL="349724" indent="-349724">
              <a:buFont typeface="Arial" charset="0"/>
              <a:buChar char="•"/>
            </a:pPr>
            <a:r>
              <a:rPr lang="en-US" sz="3200" dirty="0" err="1">
                <a:latin typeface="Segoe UI" charset="0"/>
                <a:ea typeface="Segoe UI" charset="0"/>
                <a:cs typeface="Segoe UI" charset="0"/>
              </a:rPr>
              <a:t>Rotar</a:t>
            </a:r>
            <a:r>
              <a:rPr lang="en-US" sz="3200" dirty="0">
                <a:latin typeface="Segoe UI" charset="0"/>
                <a:ea typeface="Segoe UI" charset="0"/>
                <a:cs typeface="Segoe UI" charset="0"/>
              </a:rPr>
              <a:t>, screenshots, similar la </a:t>
            </a:r>
            <a:r>
              <a:rPr lang="en-US" sz="3200" dirty="0" err="1">
                <a:latin typeface="Segoe UI" charset="0"/>
                <a:ea typeface="Segoe UI" charset="0"/>
                <a:cs typeface="Segoe UI" charset="0"/>
              </a:rPr>
              <a:t>localización</a:t>
            </a:r>
            <a:endParaRPr lang="en-US" sz="3200" dirty="0">
              <a:latin typeface="Segoe UI" charset="0"/>
              <a:ea typeface="Segoe UI" charset="0"/>
              <a:cs typeface="Segoe UI" charset="0"/>
            </a:endParaRPr>
          </a:p>
          <a:p>
            <a:pPr marL="349724" indent="-349724">
              <a:buFont typeface="Arial" charset="0"/>
              <a:buChar char="•"/>
            </a:pPr>
            <a:endParaRPr lang="en-US" sz="4000" dirty="0">
              <a:latin typeface="Segoe UI" charset="0"/>
              <a:cs typeface="Segoe UI" charset="0"/>
            </a:endParaRPr>
          </a:p>
          <a:p>
            <a:pPr marL="349724" indent="-349724">
              <a:buFont typeface="Arial" charset="0"/>
              <a:buChar char="•"/>
            </a:pPr>
            <a:endParaRPr lang="en-US" sz="4000" dirty="0">
              <a:latin typeface="Segoe UI" charset="0"/>
              <a:cs typeface="Segoe UI" charset="0"/>
            </a:endParaRPr>
          </a:p>
          <a:p>
            <a:endParaRPr lang="en-US" sz="4000" dirty="0">
              <a:latin typeface="Segoe UI" charset="0"/>
              <a:cs typeface="Segoe UI" charset="0"/>
            </a:endParaRPr>
          </a:p>
          <a:p>
            <a:endParaRPr lang="en-US" sz="4000" dirty="0">
              <a:latin typeface="Segoe UI" charset="0"/>
              <a:cs typeface="Segoe UI" charset="0"/>
            </a:endParaRPr>
          </a:p>
        </p:txBody>
      </p:sp>
      <p:pic>
        <p:nvPicPr>
          <p:cNvPr id="4" name="Picture 3"/>
          <p:cNvPicPr>
            <a:picLocks noChangeAspect="1"/>
          </p:cNvPicPr>
          <p:nvPr/>
        </p:nvPicPr>
        <p:blipFill>
          <a:blip r:embed="rId3"/>
          <a:stretch>
            <a:fillRect/>
          </a:stretch>
        </p:blipFill>
        <p:spPr>
          <a:xfrm>
            <a:off x="2379614" y="957933"/>
            <a:ext cx="12434711" cy="6273312"/>
          </a:xfrm>
          <a:prstGeom prst="rect">
            <a:avLst/>
          </a:prstGeom>
        </p:spPr>
      </p:pic>
    </p:spTree>
    <p:extLst>
      <p:ext uri="{BB962C8B-B14F-4D97-AF65-F5344CB8AC3E}">
        <p14:creationId xmlns:p14="http://schemas.microsoft.com/office/powerpoint/2010/main" val="2267793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Ponentes</a:t>
            </a:r>
          </a:p>
        </p:txBody>
      </p:sp>
      <p:sp>
        <p:nvSpPr>
          <p:cNvPr id="3" name="Marcador de texto 2"/>
          <p:cNvSpPr>
            <a:spLocks noGrp="1"/>
          </p:cNvSpPr>
          <p:nvPr>
            <p:ph type="body" sz="quarter" idx="10"/>
          </p:nvPr>
        </p:nvSpPr>
        <p:spPr>
          <a:xfrm>
            <a:off x="269239" y="1189177"/>
            <a:ext cx="11653523" cy="4893647"/>
          </a:xfrm>
        </p:spPr>
        <p:txBody>
          <a:bodyPr/>
          <a:lstStyle/>
          <a:p>
            <a:r>
              <a:rPr lang="es-ES" sz="5400" dirty="0"/>
              <a:t>Javier Suárez</a:t>
            </a:r>
          </a:p>
          <a:p>
            <a:r>
              <a:rPr lang="es-ES" sz="3600" dirty="0"/>
              <a:t>Microsoft MVP</a:t>
            </a:r>
          </a:p>
          <a:p>
            <a:r>
              <a:rPr lang="es-ES" sz="3600" dirty="0"/>
              <a:t>Desarrollador Plain Concepts</a:t>
            </a:r>
          </a:p>
          <a:p>
            <a:endParaRPr lang="es-ES" sz="3600" dirty="0"/>
          </a:p>
          <a:p>
            <a:r>
              <a:rPr lang="es-ES" sz="5400" dirty="0"/>
              <a:t>Marc </a:t>
            </a:r>
            <a:r>
              <a:rPr lang="es-ES" sz="5400" dirty="0" err="1"/>
              <a:t>Rubiño</a:t>
            </a:r>
            <a:endParaRPr lang="es-ES" sz="5400" dirty="0"/>
          </a:p>
          <a:p>
            <a:r>
              <a:rPr lang="es-ES" sz="3600" dirty="0"/>
              <a:t>Microsoft MVP</a:t>
            </a:r>
          </a:p>
          <a:p>
            <a:r>
              <a:rPr lang="es-ES" sz="3600" dirty="0"/>
              <a:t>CIO </a:t>
            </a:r>
            <a:r>
              <a:rPr lang="es-ES" sz="3600" dirty="0" err="1"/>
              <a:t>Captio</a:t>
            </a:r>
            <a:endParaRPr lang="es-ES" sz="3600" dirty="0"/>
          </a:p>
        </p:txBody>
      </p:sp>
    </p:spTree>
    <p:extLst>
      <p:ext uri="{BB962C8B-B14F-4D97-AF65-F5344CB8AC3E}">
        <p14:creationId xmlns:p14="http://schemas.microsoft.com/office/powerpoint/2010/main" val="10985102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Inspector</a:t>
            </a:r>
          </a:p>
        </p:txBody>
      </p:sp>
      <p:sp>
        <p:nvSpPr>
          <p:cNvPr id="3" name="Text Placeholder 2"/>
          <p:cNvSpPr>
            <a:spLocks noGrp="1"/>
          </p:cNvSpPr>
          <p:nvPr>
            <p:ph type="body" sz="quarter" idx="10"/>
          </p:nvPr>
        </p:nvSpPr>
        <p:spPr>
          <a:xfrm>
            <a:off x="269240" y="1189178"/>
            <a:ext cx="11922759" cy="3336298"/>
          </a:xfrm>
        </p:spPr>
        <p:txBody>
          <a:bodyPr/>
          <a:lstStyle/>
          <a:p>
            <a:pPr marL="349724" indent="-349724">
              <a:buFont typeface="Arial" charset="0"/>
              <a:buChar char="•"/>
            </a:pPr>
            <a:r>
              <a:rPr lang="en-US" sz="3200" dirty="0">
                <a:latin typeface="Segoe UI" charset="0"/>
                <a:ea typeface="Segoe UI" charset="0"/>
                <a:cs typeface="Segoe UI" charset="0"/>
              </a:rPr>
              <a:t>Debug &amp; </a:t>
            </a:r>
            <a:r>
              <a:rPr lang="en-US" sz="3200" dirty="0" err="1">
                <a:latin typeface="Segoe UI" charset="0"/>
                <a:ea typeface="Segoe UI" charset="0"/>
                <a:cs typeface="Segoe UI" charset="0"/>
              </a:rPr>
              <a:t>explorar</a:t>
            </a:r>
            <a:r>
              <a:rPr lang="en-US" sz="3200" dirty="0">
                <a:latin typeface="Segoe UI" charset="0"/>
                <a:ea typeface="Segoe UI" charset="0"/>
                <a:cs typeface="Segoe UI" charset="0"/>
              </a:rPr>
              <a:t> </a:t>
            </a:r>
            <a:r>
              <a:rPr lang="en-US" sz="3200" dirty="0" err="1">
                <a:latin typeface="Segoe UI" charset="0"/>
                <a:ea typeface="Segoe UI" charset="0"/>
                <a:cs typeface="Segoe UI" charset="0"/>
              </a:rPr>
              <a:t>aplicaciones</a:t>
            </a:r>
            <a:r>
              <a:rPr lang="en-US" sz="3200" dirty="0">
                <a:latin typeface="Segoe UI" charset="0"/>
                <a:ea typeface="Segoe UI" charset="0"/>
                <a:cs typeface="Segoe UI" charset="0"/>
              </a:rPr>
              <a:t> </a:t>
            </a:r>
            <a:r>
              <a:rPr lang="en-US" sz="3200" dirty="0" err="1">
                <a:latin typeface="Segoe UI" charset="0"/>
                <a:ea typeface="Segoe UI" charset="0"/>
                <a:cs typeface="Segoe UI" charset="0"/>
              </a:rPr>
              <a:t>en</a:t>
            </a:r>
            <a:r>
              <a:rPr lang="en-US" sz="3200" dirty="0">
                <a:latin typeface="Segoe UI" charset="0"/>
                <a:ea typeface="Segoe UI" charset="0"/>
                <a:cs typeface="Segoe UI" charset="0"/>
              </a:rPr>
              <a:t> </a:t>
            </a:r>
            <a:r>
              <a:rPr lang="en-US" sz="3200" dirty="0" err="1">
                <a:latin typeface="Segoe UI" charset="0"/>
                <a:ea typeface="Segoe UI" charset="0"/>
                <a:cs typeface="Segoe UI" charset="0"/>
              </a:rPr>
              <a:t>ejecución</a:t>
            </a:r>
            <a:endParaRPr lang="en-US" sz="3200" dirty="0">
              <a:latin typeface="Segoe UI" charset="0"/>
              <a:ea typeface="Segoe UI" charset="0"/>
              <a:cs typeface="Segoe UI" charset="0"/>
            </a:endParaRPr>
          </a:p>
          <a:p>
            <a:pPr marL="349724" indent="-349724">
              <a:buFont typeface="Arial" charset="0"/>
              <a:buChar char="•"/>
            </a:pPr>
            <a:r>
              <a:rPr lang="en-US" sz="3200" dirty="0" err="1">
                <a:latin typeface="Segoe UI" charset="0"/>
                <a:ea typeface="Segoe UI" charset="0"/>
                <a:cs typeface="Segoe UI" charset="0"/>
              </a:rPr>
              <a:t>Modifica</a:t>
            </a:r>
            <a:r>
              <a:rPr lang="en-US" sz="3200" dirty="0">
                <a:latin typeface="Segoe UI" charset="0"/>
                <a:ea typeface="Segoe UI" charset="0"/>
                <a:cs typeface="Segoe UI" charset="0"/>
              </a:rPr>
              <a:t> la UI </a:t>
            </a:r>
            <a:r>
              <a:rPr lang="en-US" sz="3200" dirty="0" err="1">
                <a:latin typeface="Segoe UI" charset="0"/>
                <a:ea typeface="Segoe UI" charset="0"/>
                <a:cs typeface="Segoe UI" charset="0"/>
              </a:rPr>
              <a:t>en</a:t>
            </a:r>
            <a:r>
              <a:rPr lang="en-US" sz="3200" dirty="0">
                <a:latin typeface="Segoe UI" charset="0"/>
                <a:ea typeface="Segoe UI" charset="0"/>
                <a:cs typeface="Segoe UI" charset="0"/>
              </a:rPr>
              <a:t> vivo sin </a:t>
            </a:r>
            <a:r>
              <a:rPr lang="en-US" sz="3200" dirty="0" err="1">
                <a:latin typeface="Segoe UI" charset="0"/>
                <a:ea typeface="Segoe UI" charset="0"/>
                <a:cs typeface="Segoe UI" charset="0"/>
              </a:rPr>
              <a:t>necesidad</a:t>
            </a:r>
            <a:r>
              <a:rPr lang="en-US" sz="3200" dirty="0">
                <a:latin typeface="Segoe UI" charset="0"/>
                <a:ea typeface="Segoe UI" charset="0"/>
                <a:cs typeface="Segoe UI" charset="0"/>
              </a:rPr>
              <a:t> de </a:t>
            </a:r>
            <a:r>
              <a:rPr lang="en-US" sz="3200" dirty="0" err="1">
                <a:latin typeface="Segoe UI" charset="0"/>
                <a:ea typeface="Segoe UI" charset="0"/>
                <a:cs typeface="Segoe UI" charset="0"/>
              </a:rPr>
              <a:t>recompilar</a:t>
            </a:r>
            <a:r>
              <a:rPr lang="en-US" sz="3200" dirty="0">
                <a:latin typeface="Segoe UI" charset="0"/>
                <a:ea typeface="Segoe UI" charset="0"/>
                <a:cs typeface="Segoe UI" charset="0"/>
              </a:rPr>
              <a:t>!</a:t>
            </a:r>
          </a:p>
          <a:p>
            <a:pPr marL="349724" indent="-349724">
              <a:buFont typeface="Arial" charset="0"/>
              <a:buChar char="•"/>
            </a:pPr>
            <a:r>
              <a:rPr lang="en-US" sz="3200" dirty="0">
                <a:latin typeface="Segoe UI" charset="0"/>
                <a:ea typeface="Segoe UI" charset="0"/>
                <a:cs typeface="Segoe UI" charset="0"/>
              </a:rPr>
              <a:t>REPL para </a:t>
            </a:r>
            <a:r>
              <a:rPr lang="en-US" sz="3200" dirty="0" err="1">
                <a:latin typeface="Segoe UI" charset="0"/>
                <a:ea typeface="Segoe UI" charset="0"/>
                <a:cs typeface="Segoe UI" charset="0"/>
              </a:rPr>
              <a:t>explorar</a:t>
            </a:r>
            <a:r>
              <a:rPr lang="en-US" sz="3200" dirty="0">
                <a:latin typeface="Segoe UI" charset="0"/>
                <a:ea typeface="Segoe UI" charset="0"/>
                <a:cs typeface="Segoe UI" charset="0"/>
              </a:rPr>
              <a:t> APIs</a:t>
            </a:r>
          </a:p>
          <a:p>
            <a:pPr marL="349724" indent="-349724">
              <a:buFont typeface="Arial" charset="0"/>
              <a:buChar char="•"/>
            </a:pPr>
            <a:r>
              <a:rPr lang="en-US" sz="3200" dirty="0" err="1">
                <a:latin typeface="Segoe UI" charset="0"/>
                <a:ea typeface="Segoe UI" charset="0"/>
                <a:cs typeface="Segoe UI" charset="0"/>
              </a:rPr>
              <a:t>Incluye</a:t>
            </a:r>
            <a:r>
              <a:rPr lang="en-US" sz="3200" dirty="0">
                <a:latin typeface="Segoe UI" charset="0"/>
                <a:ea typeface="Segoe UI" charset="0"/>
                <a:cs typeface="Segoe UI" charset="0"/>
              </a:rPr>
              <a:t> </a:t>
            </a:r>
            <a:r>
              <a:rPr lang="en-US" sz="3200" dirty="0" err="1">
                <a:latin typeface="Segoe UI" charset="0"/>
                <a:ea typeface="Segoe UI" charset="0"/>
                <a:cs typeface="Segoe UI" charset="0"/>
              </a:rPr>
              <a:t>soporte</a:t>
            </a:r>
            <a:r>
              <a:rPr lang="en-US" sz="3200" dirty="0">
                <a:latin typeface="Segoe UI" charset="0"/>
                <a:ea typeface="Segoe UI" charset="0"/>
                <a:cs typeface="Segoe UI" charset="0"/>
              </a:rPr>
              <a:t> </a:t>
            </a:r>
            <a:r>
              <a:rPr lang="en-US" sz="3200" dirty="0" err="1">
                <a:latin typeface="Segoe UI" charset="0"/>
                <a:ea typeface="Segoe UI" charset="0"/>
                <a:cs typeface="Segoe UI" charset="0"/>
              </a:rPr>
              <a:t>aXamarin.Forms</a:t>
            </a:r>
            <a:r>
              <a:rPr lang="en-US" sz="3200" dirty="0">
                <a:latin typeface="Segoe UI" charset="0"/>
                <a:ea typeface="Segoe UI" charset="0"/>
                <a:cs typeface="Segoe UI" charset="0"/>
              </a:rPr>
              <a:t> </a:t>
            </a:r>
          </a:p>
          <a:p>
            <a:pPr marL="349724" indent="-349724">
              <a:buFont typeface="Arial" charset="0"/>
              <a:buChar char="•"/>
            </a:pPr>
            <a:r>
              <a:rPr lang="en-US" sz="3200" dirty="0" err="1">
                <a:latin typeface="Segoe UI" charset="0"/>
                <a:ea typeface="Segoe UI" charset="0"/>
                <a:cs typeface="Segoe UI" charset="0"/>
              </a:rPr>
              <a:t>Disponible</a:t>
            </a:r>
            <a:r>
              <a:rPr lang="en-US" sz="3200" dirty="0">
                <a:latin typeface="Segoe UI" charset="0"/>
                <a:ea typeface="Segoe UI" charset="0"/>
                <a:cs typeface="Segoe UI" charset="0"/>
              </a:rPr>
              <a:t> </a:t>
            </a:r>
            <a:r>
              <a:rPr lang="en-US" sz="3200" dirty="0" err="1">
                <a:latin typeface="Segoe UI" charset="0"/>
                <a:ea typeface="Segoe UI" charset="0"/>
                <a:cs typeface="Segoe UI" charset="0"/>
              </a:rPr>
              <a:t>en</a:t>
            </a:r>
            <a:r>
              <a:rPr lang="en-US" sz="3200" dirty="0">
                <a:latin typeface="Segoe UI" charset="0"/>
                <a:ea typeface="Segoe UI" charset="0"/>
                <a:cs typeface="Segoe UI" charset="0"/>
              </a:rPr>
              <a:t> Visual Studio &amp; Xamarin Studio</a:t>
            </a:r>
          </a:p>
          <a:p>
            <a:pPr marL="349724" indent="-349724">
              <a:buFont typeface="Arial" charset="0"/>
              <a:buChar char="•"/>
            </a:pPr>
            <a:endParaRPr lang="en-US" sz="3200" dirty="0">
              <a:latin typeface="Segoe UI" charset="0"/>
              <a:cs typeface="Segoe UI"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0766" y="4342954"/>
            <a:ext cx="5969307" cy="977950"/>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25206" y="5428485"/>
            <a:ext cx="5241153" cy="1045508"/>
          </a:xfrm>
          <a:prstGeom prst="rect">
            <a:avLst/>
          </a:prstGeom>
        </p:spPr>
      </p:pic>
    </p:spTree>
    <p:extLst>
      <p:ext uri="{BB962C8B-B14F-4D97-AF65-F5344CB8AC3E}">
        <p14:creationId xmlns:p14="http://schemas.microsoft.com/office/powerpoint/2010/main" val="38290213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Inspector</a:t>
            </a:r>
          </a:p>
        </p:txBody>
      </p:sp>
      <p:sp>
        <p:nvSpPr>
          <p:cNvPr id="3" name="Text Placeholder 2"/>
          <p:cNvSpPr>
            <a:spLocks noGrp="1"/>
          </p:cNvSpPr>
          <p:nvPr>
            <p:ph type="body" sz="quarter" idx="10"/>
          </p:nvPr>
        </p:nvSpPr>
        <p:spPr>
          <a:xfrm>
            <a:off x="269240" y="1189178"/>
            <a:ext cx="11922759" cy="627864"/>
          </a:xfrm>
        </p:spPr>
        <p:txBody>
          <a:bodyPr/>
          <a:lstStyle/>
          <a:p>
            <a:pPr marL="349724" indent="-349724">
              <a:buFont typeface="Arial" charset="0"/>
              <a:buChar char="•"/>
            </a:pPr>
            <a:endParaRPr lang="en-US" sz="3200" dirty="0">
              <a:latin typeface="Segoe UI" charset="0"/>
              <a:cs typeface="Segoe UI"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3317" y="1269676"/>
            <a:ext cx="11190942" cy="5136948"/>
          </a:xfrm>
          <a:prstGeom prst="rect">
            <a:avLst/>
          </a:prstGeom>
        </p:spPr>
      </p:pic>
    </p:spTree>
    <p:extLst>
      <p:ext uri="{BB962C8B-B14F-4D97-AF65-F5344CB8AC3E}">
        <p14:creationId xmlns:p14="http://schemas.microsoft.com/office/powerpoint/2010/main" val="18170183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Profiler</a:t>
            </a:r>
          </a:p>
        </p:txBody>
      </p:sp>
      <p:sp>
        <p:nvSpPr>
          <p:cNvPr id="3" name="Text Placeholder 2"/>
          <p:cNvSpPr>
            <a:spLocks noGrp="1"/>
          </p:cNvSpPr>
          <p:nvPr>
            <p:ph type="body" sz="quarter" idx="10"/>
          </p:nvPr>
        </p:nvSpPr>
        <p:spPr>
          <a:xfrm>
            <a:off x="269241" y="1189178"/>
            <a:ext cx="5205511" cy="4124206"/>
          </a:xfrm>
        </p:spPr>
        <p:txBody>
          <a:bodyPr/>
          <a:lstStyle/>
          <a:p>
            <a:pPr marL="349724" indent="-349724">
              <a:buFont typeface="Arial" charset="0"/>
              <a:buChar char="•"/>
            </a:pPr>
            <a:r>
              <a:rPr lang="en-US" sz="4000" dirty="0">
                <a:latin typeface="Segoe UI" charset="0"/>
                <a:ea typeface="Segoe UI" charset="0"/>
                <a:cs typeface="Segoe UI" charset="0"/>
              </a:rPr>
              <a:t>Allocations</a:t>
            </a:r>
          </a:p>
          <a:p>
            <a:pPr marL="349724" indent="-349724">
              <a:buFont typeface="Arial" charset="0"/>
              <a:buChar char="•"/>
            </a:pPr>
            <a:r>
              <a:rPr lang="en-US" sz="4000" dirty="0" err="1">
                <a:latin typeface="Segoe UI" charset="0"/>
                <a:cs typeface="Segoe UI" charset="0"/>
              </a:rPr>
              <a:t>Ciclos</a:t>
            </a:r>
            <a:endParaRPr lang="en-US" sz="4000" dirty="0">
              <a:latin typeface="Segoe UI" charset="0"/>
              <a:cs typeface="Segoe UI" charset="0"/>
            </a:endParaRPr>
          </a:p>
          <a:p>
            <a:pPr marL="349724" indent="-349724">
              <a:buFont typeface="Arial" charset="0"/>
              <a:buChar char="•"/>
            </a:pPr>
            <a:r>
              <a:rPr lang="en-US" sz="4000" dirty="0">
                <a:latin typeface="Segoe UI" charset="0"/>
                <a:cs typeface="Segoe UI" charset="0"/>
              </a:rPr>
              <a:t>Memoria</a:t>
            </a:r>
          </a:p>
          <a:p>
            <a:pPr marL="349724" indent="-349724">
              <a:buFont typeface="Arial" charset="0"/>
              <a:buChar char="•"/>
            </a:pPr>
            <a:r>
              <a:rPr lang="en-US" sz="4000" dirty="0" err="1">
                <a:latin typeface="Segoe UI" charset="0"/>
                <a:cs typeface="Segoe UI" charset="0"/>
              </a:rPr>
              <a:t>Rendimiento</a:t>
            </a:r>
            <a:endParaRPr lang="en-US" sz="4000" dirty="0">
              <a:latin typeface="Segoe UI" charset="0"/>
              <a:cs typeface="Segoe UI" charset="0"/>
            </a:endParaRPr>
          </a:p>
          <a:p>
            <a:pPr marL="349724" indent="-349724">
              <a:buFont typeface="Arial" charset="0"/>
              <a:buChar char="•"/>
            </a:pPr>
            <a:r>
              <a:rPr lang="en-US" sz="4000" dirty="0">
                <a:latin typeface="Segoe UI" charset="0"/>
                <a:cs typeface="Segoe UI" charset="0"/>
              </a:rPr>
              <a:t>Time Profiler</a:t>
            </a:r>
          </a:p>
          <a:p>
            <a:pPr marL="349724" indent="-349724">
              <a:buFont typeface="Arial" charset="0"/>
              <a:buChar char="•"/>
            </a:pPr>
            <a:r>
              <a:rPr lang="en-US" sz="4000" dirty="0">
                <a:latin typeface="Segoe UI" charset="0"/>
                <a:cs typeface="Segoe UI" charset="0"/>
              </a:rPr>
              <a:t>Windows &amp; </a:t>
            </a:r>
            <a:r>
              <a:rPr lang="en-US" sz="4000" dirty="0" err="1">
                <a:latin typeface="Segoe UI" charset="0"/>
                <a:cs typeface="Segoe UI" charset="0"/>
              </a:rPr>
              <a:t>macOS</a:t>
            </a:r>
            <a:endParaRPr lang="en-US" sz="4000" dirty="0">
              <a:latin typeface="Segoe UI" charset="0"/>
              <a:cs typeface="Segoe UI"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79497" y="-120054"/>
            <a:ext cx="7897210" cy="559441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a:ext>
            </a:extLst>
          </a:blip>
          <a:srcRect b="5323"/>
          <a:stretch/>
        </p:blipFill>
        <p:spPr>
          <a:xfrm>
            <a:off x="5474752" y="2677151"/>
            <a:ext cx="7850537" cy="4180849"/>
          </a:xfrm>
          <a:prstGeom prst="rect">
            <a:avLst/>
          </a:prstGeom>
        </p:spPr>
      </p:pic>
    </p:spTree>
    <p:extLst>
      <p:ext uri="{BB962C8B-B14F-4D97-AF65-F5344CB8AC3E}">
        <p14:creationId xmlns:p14="http://schemas.microsoft.com/office/powerpoint/2010/main" val="8316002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Workbooks</a:t>
            </a:r>
          </a:p>
        </p:txBody>
      </p:sp>
      <p:sp>
        <p:nvSpPr>
          <p:cNvPr id="3" name="Text Placeholder 2"/>
          <p:cNvSpPr>
            <a:spLocks noGrp="1"/>
          </p:cNvSpPr>
          <p:nvPr>
            <p:ph type="body" sz="quarter" idx="10"/>
          </p:nvPr>
        </p:nvSpPr>
        <p:spPr>
          <a:xfrm>
            <a:off x="269241" y="1189178"/>
            <a:ext cx="5799580" cy="3305520"/>
          </a:xfrm>
        </p:spPr>
        <p:txBody>
          <a:bodyPr/>
          <a:lstStyle/>
          <a:p>
            <a:pPr marL="349724" indent="-349724">
              <a:buFont typeface="Arial" charset="0"/>
              <a:buChar char="•"/>
            </a:pPr>
            <a:r>
              <a:rPr lang="en-US" sz="3200" dirty="0" err="1">
                <a:latin typeface="Segoe UI" charset="0"/>
                <a:ea typeface="Segoe UI" charset="0"/>
                <a:cs typeface="Segoe UI" charset="0"/>
              </a:rPr>
              <a:t>Documentación</a:t>
            </a:r>
            <a:r>
              <a:rPr lang="en-US" sz="3200" dirty="0">
                <a:latin typeface="Segoe UI" charset="0"/>
                <a:ea typeface="Segoe UI" charset="0"/>
                <a:cs typeface="Segoe UI" charset="0"/>
              </a:rPr>
              <a:t> </a:t>
            </a:r>
            <a:r>
              <a:rPr lang="en-US" sz="3200" dirty="0" err="1">
                <a:latin typeface="Segoe UI" charset="0"/>
                <a:ea typeface="Segoe UI" charset="0"/>
                <a:cs typeface="Segoe UI" charset="0"/>
              </a:rPr>
              <a:t>interactiva</a:t>
            </a:r>
            <a:endParaRPr lang="en-US" sz="3200" dirty="0">
              <a:latin typeface="Segoe UI" charset="0"/>
              <a:ea typeface="Segoe UI" charset="0"/>
              <a:cs typeface="Segoe UI" charset="0"/>
            </a:endParaRPr>
          </a:p>
          <a:p>
            <a:pPr marL="349724" indent="-349724">
              <a:buFont typeface="Arial" charset="0"/>
              <a:buChar char="•"/>
            </a:pPr>
            <a:r>
              <a:rPr lang="en-US" sz="3200" dirty="0">
                <a:latin typeface="Segoe UI" charset="0"/>
                <a:ea typeface="Segoe UI" charset="0"/>
                <a:cs typeface="Segoe UI" charset="0"/>
              </a:rPr>
              <a:t>Soporte </a:t>
            </a:r>
            <a:r>
              <a:rPr lang="en-US" sz="3200" dirty="0" err="1">
                <a:latin typeface="Segoe UI" charset="0"/>
                <a:ea typeface="Segoe UI" charset="0"/>
                <a:cs typeface="Segoe UI" charset="0"/>
              </a:rPr>
              <a:t>multiplataforma</a:t>
            </a:r>
            <a:endParaRPr lang="en-US" sz="3200" dirty="0">
              <a:latin typeface="Segoe UI" charset="0"/>
              <a:ea typeface="Segoe UI" charset="0"/>
              <a:cs typeface="Segoe UI" charset="0"/>
            </a:endParaRPr>
          </a:p>
          <a:p>
            <a:pPr marL="573778" lvl="2" indent="-349724">
              <a:buFont typeface="Arial" charset="0"/>
              <a:buChar char="•"/>
            </a:pPr>
            <a:r>
              <a:rPr lang="en-US" sz="1800" dirty="0">
                <a:latin typeface="Segoe UI" charset="0"/>
                <a:ea typeface="Segoe UI" charset="0"/>
                <a:cs typeface="Segoe UI" charset="0"/>
              </a:rPr>
              <a:t>iOS, Android, Mac, WPF, y Console </a:t>
            </a:r>
          </a:p>
          <a:p>
            <a:pPr marL="349724" indent="-349724">
              <a:buFont typeface="Arial" charset="0"/>
              <a:buChar char="•"/>
            </a:pPr>
            <a:r>
              <a:rPr lang="en-US" sz="3200" dirty="0">
                <a:latin typeface="Segoe UI" charset="0"/>
                <a:ea typeface="Segoe UI" charset="0"/>
                <a:cs typeface="Segoe UI" charset="0"/>
              </a:rPr>
              <a:t>Windows &amp; </a:t>
            </a:r>
            <a:r>
              <a:rPr lang="en-US" sz="3200" dirty="0" err="1">
                <a:latin typeface="Segoe UI" charset="0"/>
                <a:ea typeface="Segoe UI" charset="0"/>
                <a:cs typeface="Segoe UI" charset="0"/>
              </a:rPr>
              <a:t>macOS</a:t>
            </a:r>
            <a:endParaRPr lang="en-US" sz="3200" dirty="0">
              <a:latin typeface="Segoe UI" charset="0"/>
              <a:ea typeface="Segoe UI" charset="0"/>
              <a:cs typeface="Segoe UI" charset="0"/>
            </a:endParaRPr>
          </a:p>
          <a:p>
            <a:pPr marL="349724" indent="-349724">
              <a:buFont typeface="Arial" charset="0"/>
              <a:buChar char="•"/>
            </a:pPr>
            <a:r>
              <a:rPr lang="en-US" sz="3200" dirty="0">
                <a:latin typeface="Segoe UI" charset="0"/>
                <a:ea typeface="Segoe UI" charset="0"/>
                <a:cs typeface="Segoe UI" charset="0"/>
              </a:rPr>
              <a:t>100+ Workbooks </a:t>
            </a:r>
            <a:r>
              <a:rPr lang="en-US" sz="3200" dirty="0" err="1">
                <a:latin typeface="Segoe UI" charset="0"/>
                <a:ea typeface="Segoe UI" charset="0"/>
                <a:cs typeface="Segoe UI" charset="0"/>
              </a:rPr>
              <a:t>disponibles</a:t>
            </a:r>
            <a:endParaRPr lang="en-US" sz="4000" dirty="0">
              <a:latin typeface="Segoe UI" charset="0"/>
              <a:cs typeface="Segoe UI" charset="0"/>
            </a:endParaRPr>
          </a:p>
          <a:p>
            <a:pPr marL="573778" lvl="2" indent="-349724">
              <a:buFont typeface="Arial" charset="0"/>
              <a:buChar char="•"/>
            </a:pPr>
            <a:r>
              <a:rPr lang="en-US" sz="1800" dirty="0">
                <a:latin typeface="Segoe UI" charset="0"/>
                <a:cs typeface="Segoe UI" charset="0"/>
              </a:rPr>
              <a:t>https://developer.xamarin.com/workbooks</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56678" y="966818"/>
            <a:ext cx="6418838" cy="5157332"/>
          </a:xfrm>
          <a:prstGeom prst="rect">
            <a:avLst/>
          </a:prstGeom>
        </p:spPr>
      </p:pic>
    </p:spTree>
    <p:extLst>
      <p:ext uri="{BB962C8B-B14F-4D97-AF65-F5344CB8AC3E}">
        <p14:creationId xmlns:p14="http://schemas.microsoft.com/office/powerpoint/2010/main" val="21875497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r>
              <a:rPr lang="en-US" dirty="0"/>
              <a:t> Previewer</a:t>
            </a:r>
          </a:p>
        </p:txBody>
      </p:sp>
      <p:sp>
        <p:nvSpPr>
          <p:cNvPr id="3" name="Text Placeholder 2"/>
          <p:cNvSpPr>
            <a:spLocks noGrp="1"/>
          </p:cNvSpPr>
          <p:nvPr>
            <p:ph type="body" sz="quarter" idx="10"/>
          </p:nvPr>
        </p:nvSpPr>
        <p:spPr>
          <a:xfrm>
            <a:off x="269241" y="1189178"/>
            <a:ext cx="5100558" cy="6217087"/>
          </a:xfrm>
        </p:spPr>
        <p:txBody>
          <a:bodyPr/>
          <a:lstStyle/>
          <a:p>
            <a:pPr marL="571500" indent="-571500">
              <a:buFont typeface="Arial" panose="020B0604020202020204" pitchFamily="34" charset="0"/>
              <a:buChar char="•"/>
            </a:pPr>
            <a:r>
              <a:rPr lang="en-US" dirty="0" err="1"/>
              <a:t>Previsualización</a:t>
            </a:r>
            <a:r>
              <a:rPr lang="en-US" dirty="0"/>
              <a:t> y </a:t>
            </a:r>
            <a:r>
              <a:rPr lang="en-US" dirty="0" err="1"/>
              <a:t>cambios</a:t>
            </a:r>
            <a:r>
              <a:rPr lang="en-US" dirty="0"/>
              <a:t> al </a:t>
            </a:r>
            <a:r>
              <a:rPr lang="en-US" dirty="0" err="1"/>
              <a:t>vuelo</a:t>
            </a:r>
            <a:r>
              <a:rPr lang="en-US" dirty="0"/>
              <a:t> de XAML</a:t>
            </a:r>
          </a:p>
          <a:p>
            <a:pPr marL="571500" indent="-571500">
              <a:buFont typeface="Arial" panose="020B0604020202020204" pitchFamily="34" charset="0"/>
              <a:buChar char="•"/>
            </a:pPr>
            <a:r>
              <a:rPr lang="en-US" dirty="0" err="1"/>
              <a:t>Renderizado</a:t>
            </a:r>
            <a:r>
              <a:rPr lang="en-US" dirty="0"/>
              <a:t> de Custom Control</a:t>
            </a:r>
          </a:p>
          <a:p>
            <a:pPr marL="571500" indent="-571500">
              <a:buFont typeface="Arial" panose="020B0604020202020204" pitchFamily="34" charset="0"/>
              <a:buChar char="•"/>
            </a:pPr>
            <a:r>
              <a:rPr lang="en-US" dirty="0"/>
              <a:t>Xamarin Studio &amp; Visual Studio</a:t>
            </a:r>
          </a:p>
          <a:p>
            <a:pPr marL="571500" indent="-571500">
              <a:buFont typeface="Arial" panose="020B0604020202020204" pitchFamily="34" charset="0"/>
              <a:buChar char="•"/>
            </a:pPr>
            <a:r>
              <a:rPr lang="en-US" dirty="0"/>
              <a:t>Preview </a:t>
            </a:r>
            <a:r>
              <a:rPr lang="en-US" dirty="0" err="1"/>
              <a:t>disponible</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pic>
        <p:nvPicPr>
          <p:cNvPr id="1026" name="Picture 2" descr="Previewer in Xamarin Studio."/>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41240" y="145361"/>
            <a:ext cx="7282915" cy="46624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4530" y="3294480"/>
            <a:ext cx="7563799" cy="4111785"/>
          </a:xfrm>
          <a:prstGeom prst="rect">
            <a:avLst/>
          </a:prstGeom>
        </p:spPr>
      </p:pic>
    </p:spTree>
    <p:extLst>
      <p:ext uri="{BB962C8B-B14F-4D97-AF65-F5344CB8AC3E}">
        <p14:creationId xmlns:p14="http://schemas.microsoft.com/office/powerpoint/2010/main" val="30858500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r>
              <a:rPr lang="en-US" dirty="0"/>
              <a:t> Previewer</a:t>
            </a:r>
          </a:p>
        </p:txBody>
      </p:sp>
      <p:sp>
        <p:nvSpPr>
          <p:cNvPr id="3" name="Text Placeholder 2"/>
          <p:cNvSpPr>
            <a:spLocks noGrp="1"/>
          </p:cNvSpPr>
          <p:nvPr>
            <p:ph type="body" sz="quarter" idx="10"/>
          </p:nvPr>
        </p:nvSpPr>
        <p:spPr>
          <a:xfrm>
            <a:off x="269241" y="1189178"/>
            <a:ext cx="10823088" cy="3381888"/>
          </a:xfrm>
        </p:spPr>
        <p:txBody>
          <a:bodyPr/>
          <a:lstStyle/>
          <a:p>
            <a:pPr marL="571500" indent="-571500">
              <a:buFont typeface="Arial" panose="020B0604020202020204" pitchFamily="34" charset="0"/>
              <a:buChar char="•"/>
            </a:pPr>
            <a:r>
              <a:rPr lang="en-US" dirty="0"/>
              <a:t>iOS &amp; Android, Phone &amp; Tablet</a:t>
            </a:r>
          </a:p>
          <a:p>
            <a:pPr marL="571500" indent="-571500">
              <a:buFont typeface="Arial" panose="020B0604020202020204" pitchFamily="34" charset="0"/>
              <a:buChar char="•"/>
            </a:pPr>
            <a:r>
              <a:rPr lang="en-US" dirty="0"/>
              <a:t>Landscape or Portrait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5270" y="2306917"/>
            <a:ext cx="10711763" cy="6858000"/>
          </a:xfrm>
          <a:prstGeom prst="rect">
            <a:avLst/>
          </a:prstGeom>
        </p:spPr>
      </p:pic>
    </p:spTree>
    <p:extLst>
      <p:ext uri="{BB962C8B-B14F-4D97-AF65-F5344CB8AC3E}">
        <p14:creationId xmlns:p14="http://schemas.microsoft.com/office/powerpoint/2010/main" val="32749872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DevOps</a:t>
            </a:r>
          </a:p>
        </p:txBody>
      </p:sp>
      <p:sp>
        <p:nvSpPr>
          <p:cNvPr id="4" name="Title 3"/>
          <p:cNvSpPr>
            <a:spLocks noGrp="1"/>
          </p:cNvSpPr>
          <p:nvPr>
            <p:ph type="title"/>
          </p:nvPr>
        </p:nvSpPr>
        <p:spPr/>
        <p:txBody>
          <a:bodyPr/>
          <a:lstStyle/>
          <a:p>
            <a:r>
              <a:rPr lang="en-US" dirty="0" err="1"/>
              <a:t>Anuncios</a:t>
            </a:r>
            <a:endParaRPr lang="en-US" dirty="0"/>
          </a:p>
        </p:txBody>
      </p:sp>
    </p:spTree>
    <p:extLst>
      <p:ext uri="{BB962C8B-B14F-4D97-AF65-F5344CB8AC3E}">
        <p14:creationId xmlns:p14="http://schemas.microsoft.com/office/powerpoint/2010/main" val="34328936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2D32"/>
        </a:solidFill>
        <a:effectLst/>
      </p:bgPr>
    </p:bg>
    <p:spTree>
      <p:nvGrpSpPr>
        <p:cNvPr id="1" name=""/>
        <p:cNvGrpSpPr/>
        <p:nvPr/>
      </p:nvGrpSpPr>
      <p:grpSpPr>
        <a:xfrm>
          <a:off x="0" y="0"/>
          <a:ext cx="0" cy="0"/>
          <a:chOff x="0" y="0"/>
          <a:chExt cx="0" cy="0"/>
        </a:xfrm>
      </p:grpSpPr>
      <p:grpSp>
        <p:nvGrpSpPr>
          <p:cNvPr id="25" name="Group 24"/>
          <p:cNvGrpSpPr/>
          <p:nvPr/>
        </p:nvGrpSpPr>
        <p:grpSpPr>
          <a:xfrm>
            <a:off x="8875911" y="3207364"/>
            <a:ext cx="2611696" cy="673280"/>
            <a:chOff x="9732872" y="4028071"/>
            <a:chExt cx="1552169" cy="400140"/>
          </a:xfrm>
        </p:grpSpPr>
        <p:sp>
          <p:nvSpPr>
            <p:cNvPr id="74" name="TextBox 73"/>
            <p:cNvSpPr txBox="1"/>
            <p:nvPr/>
          </p:nvSpPr>
          <p:spPr>
            <a:xfrm>
              <a:off x="10274848" y="4074696"/>
              <a:ext cx="1010193"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3"/>
            <a:stretch>
              <a:fillRect/>
            </a:stretch>
          </p:blipFill>
          <p:spPr>
            <a:xfrm>
              <a:off x="9732872" y="4028071"/>
              <a:ext cx="581400" cy="400140"/>
            </a:xfrm>
            <a:prstGeom prst="rect">
              <a:avLst/>
            </a:prstGeom>
          </p:spPr>
        </p:pic>
      </p:grpSp>
      <p:grpSp>
        <p:nvGrpSpPr>
          <p:cNvPr id="18" name="Group 17"/>
          <p:cNvGrpSpPr/>
          <p:nvPr/>
        </p:nvGrpSpPr>
        <p:grpSpPr>
          <a:xfrm>
            <a:off x="9000724" y="1898218"/>
            <a:ext cx="2412417" cy="690544"/>
            <a:chOff x="1037953" y="299060"/>
            <a:chExt cx="1433735" cy="410400"/>
          </a:xfrm>
        </p:grpSpPr>
        <p:pic>
          <p:nvPicPr>
            <p:cNvPr id="17" name="Picture 16"/>
            <p:cNvPicPr>
              <a:picLocks noChangeAspect="1"/>
            </p:cNvPicPr>
            <p:nvPr/>
          </p:nvPicPr>
          <p:blipFill>
            <a:blip r:embed="rId4"/>
            <a:stretch>
              <a:fillRect/>
            </a:stretch>
          </p:blipFill>
          <p:spPr>
            <a:xfrm>
              <a:off x="1037953" y="299060"/>
              <a:ext cx="335160" cy="410400"/>
            </a:xfrm>
            <a:prstGeom prst="rect">
              <a:avLst/>
            </a:prstGeom>
          </p:spPr>
        </p:pic>
        <p:sp>
          <p:nvSpPr>
            <p:cNvPr id="53" name="TextBox 52"/>
            <p:cNvSpPr txBox="1"/>
            <p:nvPr/>
          </p:nvSpPr>
          <p:spPr>
            <a:xfrm>
              <a:off x="1428152" y="418198"/>
              <a:ext cx="1043536"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1978913" y="3566686"/>
            <a:ext cx="2047822" cy="782616"/>
            <a:chOff x="788293" y="5082871"/>
            <a:chExt cx="1217050" cy="465120"/>
          </a:xfrm>
        </p:grpSpPr>
        <p:pic>
          <p:nvPicPr>
            <p:cNvPr id="11" name="Picture 10"/>
            <p:cNvPicPr>
              <a:picLocks noChangeAspect="1"/>
            </p:cNvPicPr>
            <p:nvPr/>
          </p:nvPicPr>
          <p:blipFill>
            <a:blip r:embed="rId5"/>
            <a:stretch>
              <a:fillRect/>
            </a:stretch>
          </p:blipFill>
          <p:spPr>
            <a:xfrm>
              <a:off x="788293" y="5082871"/>
              <a:ext cx="499320" cy="465120"/>
            </a:xfrm>
            <a:prstGeom prst="rect">
              <a:avLst/>
            </a:prstGeom>
          </p:spPr>
        </p:pic>
        <p:sp>
          <p:nvSpPr>
            <p:cNvPr id="56" name="TextBox 55"/>
            <p:cNvSpPr txBox="1"/>
            <p:nvPr/>
          </p:nvSpPr>
          <p:spPr>
            <a:xfrm>
              <a:off x="1304775" y="5175630"/>
              <a:ext cx="700568"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50985" y="4486771"/>
            <a:ext cx="3465076" cy="840161"/>
            <a:chOff x="945613" y="3735903"/>
            <a:chExt cx="2059346" cy="499320"/>
          </a:xfrm>
        </p:grpSpPr>
        <p:pic>
          <p:nvPicPr>
            <p:cNvPr id="12" name="Picture 11"/>
            <p:cNvPicPr>
              <a:picLocks noChangeAspect="1"/>
            </p:cNvPicPr>
            <p:nvPr/>
          </p:nvPicPr>
          <p:blipFill>
            <a:blip r:embed="rId6"/>
            <a:stretch>
              <a:fillRect/>
            </a:stretch>
          </p:blipFill>
          <p:spPr>
            <a:xfrm>
              <a:off x="945613" y="3735903"/>
              <a:ext cx="519840" cy="499320"/>
            </a:xfrm>
            <a:prstGeom prst="rect">
              <a:avLst/>
            </a:prstGeom>
          </p:spPr>
        </p:pic>
        <p:sp>
          <p:nvSpPr>
            <p:cNvPr id="77" name="TextBox 76"/>
            <p:cNvSpPr txBox="1"/>
            <p:nvPr/>
          </p:nvSpPr>
          <p:spPr>
            <a:xfrm>
              <a:off x="1431118" y="3860710"/>
              <a:ext cx="1573841"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42946" y="2618572"/>
            <a:ext cx="2755793" cy="644507"/>
            <a:chOff x="398413" y="3007109"/>
            <a:chExt cx="1637807" cy="383040"/>
          </a:xfrm>
        </p:grpSpPr>
        <p:sp>
          <p:nvSpPr>
            <p:cNvPr id="63" name="TextBox 62"/>
            <p:cNvSpPr txBox="1"/>
            <p:nvPr/>
          </p:nvSpPr>
          <p:spPr>
            <a:xfrm>
              <a:off x="857364" y="3059427"/>
              <a:ext cx="1178856" cy="24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7"/>
            <a:stretch>
              <a:fillRect/>
            </a:stretch>
          </p:blipFill>
          <p:spPr>
            <a:xfrm>
              <a:off x="398413" y="3007109"/>
              <a:ext cx="389880" cy="383040"/>
            </a:xfrm>
            <a:prstGeom prst="rect">
              <a:avLst/>
            </a:prstGeom>
          </p:spPr>
        </p:pic>
      </p:grpSp>
      <p:grpSp>
        <p:nvGrpSpPr>
          <p:cNvPr id="23" name="Group 22"/>
          <p:cNvGrpSpPr/>
          <p:nvPr/>
        </p:nvGrpSpPr>
        <p:grpSpPr>
          <a:xfrm>
            <a:off x="8092499" y="5111465"/>
            <a:ext cx="3162758" cy="845916"/>
            <a:chOff x="9000731" y="4515809"/>
            <a:chExt cx="1879673" cy="502740"/>
          </a:xfrm>
        </p:grpSpPr>
        <p:sp>
          <p:nvSpPr>
            <p:cNvPr id="60" name="TextBox 59"/>
            <p:cNvSpPr txBox="1"/>
            <p:nvPr/>
          </p:nvSpPr>
          <p:spPr>
            <a:xfrm>
              <a:off x="9534446" y="4612157"/>
              <a:ext cx="1345958"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8"/>
            <a:stretch>
              <a:fillRect/>
            </a:stretch>
          </p:blipFill>
          <p:spPr>
            <a:xfrm>
              <a:off x="9000731" y="4515809"/>
              <a:ext cx="554040" cy="502740"/>
            </a:xfrm>
            <a:prstGeom prst="rect">
              <a:avLst/>
            </a:prstGeom>
          </p:spPr>
        </p:pic>
      </p:grpSp>
      <p:grpSp>
        <p:nvGrpSpPr>
          <p:cNvPr id="24" name="Group 23"/>
          <p:cNvGrpSpPr/>
          <p:nvPr/>
        </p:nvGrpSpPr>
        <p:grpSpPr>
          <a:xfrm>
            <a:off x="9344444" y="4070346"/>
            <a:ext cx="2085920" cy="920724"/>
            <a:chOff x="10310502" y="2808057"/>
            <a:chExt cx="1239694" cy="547200"/>
          </a:xfrm>
        </p:grpSpPr>
        <p:sp>
          <p:nvSpPr>
            <p:cNvPr id="50" name="TextBox 49"/>
            <p:cNvSpPr txBox="1"/>
            <p:nvPr/>
          </p:nvSpPr>
          <p:spPr>
            <a:xfrm>
              <a:off x="10849017" y="2943190"/>
              <a:ext cx="701179"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9"/>
            <a:stretch>
              <a:fillRect/>
            </a:stretch>
          </p:blipFill>
          <p:spPr>
            <a:xfrm>
              <a:off x="10310502" y="2808057"/>
              <a:ext cx="547200" cy="547200"/>
            </a:xfrm>
            <a:prstGeom prst="rect">
              <a:avLst/>
            </a:prstGeom>
          </p:spPr>
        </p:pic>
      </p:grpSp>
      <p:grpSp>
        <p:nvGrpSpPr>
          <p:cNvPr id="94" name="Group 93"/>
          <p:cNvGrpSpPr/>
          <p:nvPr/>
        </p:nvGrpSpPr>
        <p:grpSpPr>
          <a:xfrm>
            <a:off x="2829791" y="5499357"/>
            <a:ext cx="1802262" cy="737923"/>
            <a:chOff x="2716950" y="3143371"/>
            <a:chExt cx="1085639" cy="444507"/>
          </a:xfrm>
        </p:grpSpPr>
        <p:sp>
          <p:nvSpPr>
            <p:cNvPr id="95" name="TextBox 94"/>
            <p:cNvSpPr txBox="1"/>
            <p:nvPr/>
          </p:nvSpPr>
          <p:spPr>
            <a:xfrm>
              <a:off x="3220866" y="3183033"/>
              <a:ext cx="581723" cy="284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0"/>
            <a:stretch>
              <a:fillRect/>
            </a:stretch>
          </p:blipFill>
          <p:spPr>
            <a:xfrm>
              <a:off x="2716950" y="3143371"/>
              <a:ext cx="510710" cy="444507"/>
            </a:xfrm>
            <a:prstGeom prst="rect">
              <a:avLst/>
            </a:prstGeom>
          </p:spPr>
        </p:pic>
      </p:grpSp>
      <p:sp>
        <p:nvSpPr>
          <p:cNvPr id="40" name="Rectangle 39"/>
          <p:cNvSpPr/>
          <p:nvPr/>
        </p:nvSpPr>
        <p:spPr>
          <a:xfrm>
            <a:off x="441" y="0"/>
            <a:ext cx="12191559" cy="6887102"/>
          </a:xfrm>
          <a:prstGeom prst="rect">
            <a:avLst/>
          </a:prstGeom>
          <a:solidFill>
            <a:srgbClr val="282D3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11"/>
          <a:stretch>
            <a:fillRect/>
          </a:stretch>
        </p:blipFill>
        <p:spPr>
          <a:xfrm>
            <a:off x="1580745" y="1598566"/>
            <a:ext cx="1499535" cy="531414"/>
          </a:xfrm>
          <a:prstGeom prst="rect">
            <a:avLst/>
          </a:prstGeom>
        </p:spPr>
      </p:pic>
      <p:pic>
        <p:nvPicPr>
          <p:cNvPr id="9" name="Picture 8"/>
          <p:cNvPicPr>
            <a:picLocks noChangeAspect="1"/>
          </p:cNvPicPr>
          <p:nvPr/>
        </p:nvPicPr>
        <p:blipFill>
          <a:blip r:embed="rId12"/>
          <a:stretch>
            <a:fillRect/>
          </a:stretch>
        </p:blipFill>
        <p:spPr>
          <a:xfrm>
            <a:off x="3583782" y="807888"/>
            <a:ext cx="1362737" cy="536675"/>
          </a:xfrm>
          <a:prstGeom prst="rect">
            <a:avLst/>
          </a:prstGeom>
        </p:spPr>
      </p:pic>
      <p:pic>
        <p:nvPicPr>
          <p:cNvPr id="10" name="Picture 9"/>
          <p:cNvPicPr>
            <a:picLocks noChangeAspect="1"/>
          </p:cNvPicPr>
          <p:nvPr/>
        </p:nvPicPr>
        <p:blipFill>
          <a:blip r:embed="rId13"/>
          <a:stretch>
            <a:fillRect/>
          </a:stretch>
        </p:blipFill>
        <p:spPr>
          <a:xfrm>
            <a:off x="5367128" y="1659367"/>
            <a:ext cx="2278245" cy="489322"/>
          </a:xfrm>
          <a:prstGeom prst="rect">
            <a:avLst/>
          </a:prstGeom>
        </p:spPr>
      </p:pic>
      <p:pic>
        <p:nvPicPr>
          <p:cNvPr id="14" name="Picture 13"/>
          <p:cNvPicPr>
            <a:picLocks noChangeAspect="1"/>
          </p:cNvPicPr>
          <p:nvPr/>
        </p:nvPicPr>
        <p:blipFill>
          <a:blip r:embed="rId14"/>
          <a:stretch>
            <a:fillRect/>
          </a:stretch>
        </p:blipFill>
        <p:spPr>
          <a:xfrm>
            <a:off x="7797297" y="701333"/>
            <a:ext cx="2157228" cy="489322"/>
          </a:xfrm>
          <a:prstGeom prst="rect">
            <a:avLst/>
          </a:prstGeom>
        </p:spPr>
      </p:pic>
      <p:grpSp>
        <p:nvGrpSpPr>
          <p:cNvPr id="8" name="Group 7"/>
          <p:cNvGrpSpPr/>
          <p:nvPr/>
        </p:nvGrpSpPr>
        <p:grpSpPr>
          <a:xfrm>
            <a:off x="4564102" y="2902433"/>
            <a:ext cx="3922934" cy="1879250"/>
            <a:chOff x="4564102" y="2902433"/>
            <a:chExt cx="3922934" cy="1879250"/>
          </a:xfrm>
        </p:grpSpPr>
        <p:grpSp>
          <p:nvGrpSpPr>
            <p:cNvPr id="4" name="Group 3"/>
            <p:cNvGrpSpPr/>
            <p:nvPr/>
          </p:nvGrpSpPr>
          <p:grpSpPr>
            <a:xfrm>
              <a:off x="4564102" y="3331580"/>
              <a:ext cx="3019193" cy="1450103"/>
              <a:chOff x="4564102" y="3331580"/>
              <a:chExt cx="3019193" cy="1450103"/>
            </a:xfrm>
          </p:grpSpPr>
          <p:sp>
            <p:nvSpPr>
              <p:cNvPr id="2" name="Rectangle: Rounded Corners 1"/>
              <p:cNvSpPr/>
              <p:nvPr/>
            </p:nvSpPr>
            <p:spPr>
              <a:xfrm>
                <a:off x="4770614" y="3331580"/>
                <a:ext cx="2615182" cy="548958"/>
              </a:xfrm>
              <a:prstGeom prst="roundRect">
                <a:avLst>
                  <a:gd name="adj" fmla="val 5625"/>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rgbClr val="FFFFFF"/>
                  </a:solidFill>
                  <a:effectLst/>
                  <a:uFillTx/>
                  <a:latin typeface="+mn-lt"/>
                  <a:ea typeface="+mn-ea"/>
                  <a:cs typeface="+mn-cs"/>
                  <a:sym typeface="Helvetica Light"/>
                </a:endParaRPr>
              </a:p>
            </p:txBody>
          </p:sp>
          <p:sp>
            <p:nvSpPr>
              <p:cNvPr id="3" name="Rectangle: Top Corners Rounded 2"/>
              <p:cNvSpPr/>
              <p:nvPr/>
            </p:nvSpPr>
            <p:spPr>
              <a:xfrm rot="10800000">
                <a:off x="4564102" y="4160494"/>
                <a:ext cx="3019193" cy="621189"/>
              </a:xfrm>
              <a:prstGeom prst="round2SameRect">
                <a:avLst>
                  <a:gd name="adj1" fmla="val 50000"/>
                  <a:gd name="adj2" fmla="val 0"/>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6" name="Rectangle: Rounded Corners 5"/>
            <p:cNvSpPr/>
            <p:nvPr/>
          </p:nvSpPr>
          <p:spPr>
            <a:xfrm>
              <a:off x="7942353" y="2902433"/>
              <a:ext cx="544683" cy="569595"/>
            </a:xfrm>
            <a:prstGeom prst="roundRect">
              <a:avLst>
                <a:gd name="adj" fmla="val 11833"/>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rgbClr val="FFFFFF"/>
                </a:solidFill>
                <a:effectLst/>
                <a:uFillTx/>
                <a:latin typeface="+mn-lt"/>
                <a:ea typeface="+mn-ea"/>
                <a:cs typeface="+mn-cs"/>
                <a:sym typeface="Helvetica Light"/>
              </a:endParaRPr>
            </a:p>
          </p:txBody>
        </p:sp>
      </p:grpSp>
      <p:pic>
        <p:nvPicPr>
          <p:cNvPr id="5" name="Picture 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392978" y="2646408"/>
            <a:ext cx="1101240" cy="1497960"/>
          </a:xfrm>
          <a:prstGeom prst="rect">
            <a:avLst/>
          </a:prstGeom>
        </p:spPr>
      </p:pic>
      <p:pic>
        <p:nvPicPr>
          <p:cNvPr id="98" name="Picture 9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553235" y="2625055"/>
            <a:ext cx="3053436" cy="1966969"/>
          </a:xfrm>
          <a:prstGeom prst="rect">
            <a:avLst/>
          </a:prstGeom>
        </p:spPr>
      </p:pic>
      <p:sp>
        <p:nvSpPr>
          <p:cNvPr id="41" name="Rectangle 40"/>
          <p:cNvSpPr/>
          <p:nvPr/>
        </p:nvSpPr>
        <p:spPr>
          <a:xfrm>
            <a:off x="8882052" y="1716088"/>
            <a:ext cx="2735246" cy="932680"/>
          </a:xfrm>
          <a:prstGeom prst="rect">
            <a:avLst/>
          </a:prstGeom>
          <a:solidFill>
            <a:srgbClr val="282D3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2" name="Rectangle 41"/>
          <p:cNvSpPr/>
          <p:nvPr/>
        </p:nvSpPr>
        <p:spPr>
          <a:xfrm>
            <a:off x="1538277" y="3411538"/>
            <a:ext cx="2735246" cy="932680"/>
          </a:xfrm>
          <a:prstGeom prst="rect">
            <a:avLst/>
          </a:prstGeom>
          <a:solidFill>
            <a:srgbClr val="282D32">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3" name="Rectangle 42"/>
          <p:cNvSpPr/>
          <p:nvPr/>
        </p:nvSpPr>
        <p:spPr>
          <a:xfrm>
            <a:off x="7875199" y="5049395"/>
            <a:ext cx="3537941" cy="932680"/>
          </a:xfrm>
          <a:prstGeom prst="rect">
            <a:avLst/>
          </a:prstGeom>
          <a:solidFill>
            <a:srgbClr val="282D3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 name="Rectangle 43"/>
          <p:cNvSpPr/>
          <p:nvPr/>
        </p:nvSpPr>
        <p:spPr>
          <a:xfrm>
            <a:off x="8863002" y="4202113"/>
            <a:ext cx="2735246" cy="932680"/>
          </a:xfrm>
          <a:prstGeom prst="rect">
            <a:avLst/>
          </a:prstGeom>
          <a:solidFill>
            <a:srgbClr val="282D32">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20409629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par>
                                <p:cTn id="13" presetID="10" presetClass="entr" presetSubtype="0" fill="hold" nodeType="with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childTnLst>
                                </p:cTn>
                              </p:par>
                              <p:par>
                                <p:cTn id="16" presetID="10" presetClass="entr" presetSubtype="0" fill="hold" nodeType="withEffect">
                                  <p:stCondLst>
                                    <p:cond delay="2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750"/>
                                        <p:tgtEl>
                                          <p:spTgt spid="19"/>
                                        </p:tgtEl>
                                      </p:cBhvr>
                                    </p:animEffect>
                                  </p:childTnLst>
                                </p:cTn>
                              </p:par>
                              <p:par>
                                <p:cTn id="19" presetID="10" presetClass="entr" presetSubtype="0" fill="hold"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par>
                                <p:cTn id="22" presetID="10" presetClass="entr" presetSubtype="0" fill="hold" nodeType="withEffect">
                                  <p:stCondLst>
                                    <p:cond delay="40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750"/>
                                        <p:tgtEl>
                                          <p:spTgt spid="94"/>
                                        </p:tgtEl>
                                      </p:cBhvr>
                                    </p:animEffect>
                                  </p:childTnLst>
                                </p:cTn>
                              </p:par>
                              <p:par>
                                <p:cTn id="25" presetID="10" presetClass="entr" presetSubtype="0" fill="hold" nodeType="with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par>
                                <p:cTn id="28" presetID="10" presetClass="entr" presetSubtype="0" fill="hold" nodeType="withEffect">
                                  <p:stCondLst>
                                    <p:cond delay="6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par>
                                <p:cTn id="31" presetID="10" presetClass="entr" presetSubtype="0" fill="hold" nodeType="withEffect">
                                  <p:stCondLst>
                                    <p:cond delay="7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750"/>
                                        <p:tgtEl>
                                          <p:spTgt spid="23"/>
                                        </p:tgtEl>
                                      </p:cBhvr>
                                    </p:animEffect>
                                  </p:childTnLst>
                                </p:cTn>
                              </p:par>
                              <p:par>
                                <p:cTn id="34" presetID="10" presetClass="entr" presetSubtype="0" fill="hold" nodeType="withEffect">
                                  <p:stCondLst>
                                    <p:cond delay="8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750"/>
                                        <p:tgtEl>
                                          <p:spTgt spid="22"/>
                                        </p:tgtEl>
                                      </p:cBhvr>
                                    </p:animEffect>
                                  </p:childTnLst>
                                </p:cTn>
                              </p:par>
                              <p:par>
                                <p:cTn id="37" presetID="10" presetClass="entr" presetSubtype="0" fill="hold" nodeType="withEffect">
                                  <p:stCondLst>
                                    <p:cond delay="9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50"/>
                                        <p:tgtEl>
                                          <p:spTgt spid="10"/>
                                        </p:tgtEl>
                                      </p:cBhvr>
                                    </p:animEffect>
                                  </p:childTnLst>
                                </p:cTn>
                              </p:par>
                              <p:par>
                                <p:cTn id="43" presetID="10" presetClass="entr" presetSubtype="0" fill="hold" nodeType="withEffect">
                                  <p:stCondLst>
                                    <p:cond delay="11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2D32"/>
        </a:solidFill>
        <a:effectLst/>
      </p:bgPr>
    </p:bg>
    <p:spTree>
      <p:nvGrpSpPr>
        <p:cNvPr id="1" name=""/>
        <p:cNvGrpSpPr/>
        <p:nvPr/>
      </p:nvGrpSpPr>
      <p:grpSpPr>
        <a:xfrm>
          <a:off x="0" y="0"/>
          <a:ext cx="0" cy="0"/>
          <a:chOff x="0" y="0"/>
          <a:chExt cx="0" cy="0"/>
        </a:xfrm>
      </p:grpSpPr>
      <p:sp>
        <p:nvSpPr>
          <p:cNvPr id="67" name="Rectangle: Rounded Corners 66"/>
          <p:cNvSpPr/>
          <p:nvPr/>
        </p:nvSpPr>
        <p:spPr>
          <a:xfrm>
            <a:off x="2521249" y="783234"/>
            <a:ext cx="7199621" cy="2655727"/>
          </a:xfrm>
          <a:prstGeom prst="roundRect">
            <a:avLst>
              <a:gd name="adj" fmla="val 13598"/>
            </a:avLst>
          </a:prstGeom>
          <a:solidFill>
            <a:srgbClr val="0078D7"/>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67074" y="1089930"/>
            <a:ext cx="876713" cy="31069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6494" y="1086854"/>
            <a:ext cx="796733" cy="31377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97813" y="1634819"/>
            <a:ext cx="1331991" cy="286085"/>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53204" y="1087654"/>
            <a:ext cx="1261237" cy="286085"/>
          </a:xfrm>
          <a:prstGeom prst="rect">
            <a:avLst/>
          </a:prstGeom>
        </p:spPr>
      </p:pic>
      <p:grpSp>
        <p:nvGrpSpPr>
          <p:cNvPr id="25" name="Group 24"/>
          <p:cNvGrpSpPr/>
          <p:nvPr/>
        </p:nvGrpSpPr>
        <p:grpSpPr>
          <a:xfrm>
            <a:off x="7767233" y="1604703"/>
            <a:ext cx="1699450" cy="393638"/>
            <a:chOff x="9732872" y="4028071"/>
            <a:chExt cx="1727524" cy="400140"/>
          </a:xfrm>
        </p:grpSpPr>
        <p:sp>
          <p:nvSpPr>
            <p:cNvPr id="74" name="TextBox 73"/>
            <p:cNvSpPr txBox="1"/>
            <p:nvPr/>
          </p:nvSpPr>
          <p:spPr>
            <a:xfrm>
              <a:off x="10274849" y="4037643"/>
              <a:ext cx="1185547"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732872" y="4028071"/>
              <a:ext cx="581400" cy="400140"/>
            </a:xfrm>
            <a:prstGeom prst="rect">
              <a:avLst/>
            </a:prstGeom>
          </p:spPr>
        </p:pic>
      </p:grpSp>
      <p:grpSp>
        <p:nvGrpSpPr>
          <p:cNvPr id="18" name="Group 17"/>
          <p:cNvGrpSpPr/>
          <p:nvPr/>
        </p:nvGrpSpPr>
        <p:grpSpPr>
          <a:xfrm>
            <a:off x="5410624" y="2668392"/>
            <a:ext cx="1557413" cy="429565"/>
            <a:chOff x="1069143" y="299060"/>
            <a:chExt cx="1583142" cy="436662"/>
          </a:xfrm>
        </p:grpSpPr>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69143" y="299060"/>
              <a:ext cx="335160" cy="410400"/>
            </a:xfrm>
            <a:prstGeom prst="rect">
              <a:avLst/>
            </a:prstGeom>
          </p:spPr>
        </p:pic>
        <p:sp>
          <p:nvSpPr>
            <p:cNvPr id="53" name="TextBox 52"/>
            <p:cNvSpPr txBox="1"/>
            <p:nvPr/>
          </p:nvSpPr>
          <p:spPr>
            <a:xfrm>
              <a:off x="1428152" y="381146"/>
              <a:ext cx="1224133"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720939" y="2690660"/>
            <a:ext cx="1326518" cy="457561"/>
            <a:chOff x="788293" y="5082871"/>
            <a:chExt cx="1348430" cy="465120"/>
          </a:xfrm>
        </p:grpSpPr>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8293" y="5082871"/>
              <a:ext cx="499320" cy="465120"/>
            </a:xfrm>
            <a:prstGeom prst="rect">
              <a:avLst/>
            </a:prstGeom>
          </p:spPr>
        </p:pic>
        <p:sp>
          <p:nvSpPr>
            <p:cNvPr id="56" name="TextBox 55"/>
            <p:cNvSpPr txBox="1"/>
            <p:nvPr/>
          </p:nvSpPr>
          <p:spPr>
            <a:xfrm>
              <a:off x="1304775" y="5138577"/>
              <a:ext cx="831948"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750045" y="1541671"/>
            <a:ext cx="2274581" cy="491206"/>
            <a:chOff x="945613" y="3735903"/>
            <a:chExt cx="2312157" cy="499320"/>
          </a:xfrm>
        </p:grpSpPr>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45613" y="3735903"/>
              <a:ext cx="519840" cy="499320"/>
            </a:xfrm>
            <a:prstGeom prst="rect">
              <a:avLst/>
            </a:prstGeom>
          </p:spPr>
        </p:pic>
        <p:sp>
          <p:nvSpPr>
            <p:cNvPr id="77" name="TextBox 76"/>
            <p:cNvSpPr txBox="1"/>
            <p:nvPr/>
          </p:nvSpPr>
          <p:spPr>
            <a:xfrm>
              <a:off x="1431118" y="3823658"/>
              <a:ext cx="1826652"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769373" y="2182238"/>
            <a:ext cx="2058215" cy="379792"/>
            <a:chOff x="398413" y="3004083"/>
            <a:chExt cx="2092215" cy="386066"/>
          </a:xfrm>
        </p:grpSpPr>
        <p:sp>
          <p:nvSpPr>
            <p:cNvPr id="63" name="TextBox 62"/>
            <p:cNvSpPr txBox="1"/>
            <p:nvPr/>
          </p:nvSpPr>
          <p:spPr>
            <a:xfrm>
              <a:off x="857364" y="3004083"/>
              <a:ext cx="1633264"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8413" y="3007109"/>
              <a:ext cx="389880" cy="383040"/>
            </a:xfrm>
            <a:prstGeom prst="rect">
              <a:avLst/>
            </a:prstGeom>
          </p:spPr>
        </p:pic>
      </p:grpSp>
      <p:grpSp>
        <p:nvGrpSpPr>
          <p:cNvPr id="23" name="Group 22"/>
          <p:cNvGrpSpPr/>
          <p:nvPr/>
        </p:nvGrpSpPr>
        <p:grpSpPr>
          <a:xfrm>
            <a:off x="5273346" y="2117521"/>
            <a:ext cx="2030116" cy="494570"/>
            <a:chOff x="9038160" y="4515809"/>
            <a:chExt cx="2063653" cy="502740"/>
          </a:xfrm>
        </p:grpSpPr>
        <p:sp>
          <p:nvSpPr>
            <p:cNvPr id="60" name="TextBox 59"/>
            <p:cNvSpPr txBox="1"/>
            <p:nvPr/>
          </p:nvSpPr>
          <p:spPr>
            <a:xfrm>
              <a:off x="9534446" y="4575106"/>
              <a:ext cx="1567367"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38160" y="4515809"/>
              <a:ext cx="554040" cy="502740"/>
            </a:xfrm>
            <a:prstGeom prst="rect">
              <a:avLst/>
            </a:prstGeom>
          </p:spPr>
        </p:pic>
      </p:grpSp>
      <p:grpSp>
        <p:nvGrpSpPr>
          <p:cNvPr id="24" name="Group 23"/>
          <p:cNvGrpSpPr/>
          <p:nvPr/>
        </p:nvGrpSpPr>
        <p:grpSpPr>
          <a:xfrm>
            <a:off x="7773370" y="2087243"/>
            <a:ext cx="1348898" cy="538307"/>
            <a:chOff x="10310502" y="2808057"/>
            <a:chExt cx="1371182" cy="547200"/>
          </a:xfrm>
        </p:grpSpPr>
        <p:sp>
          <p:nvSpPr>
            <p:cNvPr id="50" name="TextBox 49"/>
            <p:cNvSpPr txBox="1"/>
            <p:nvPr/>
          </p:nvSpPr>
          <p:spPr>
            <a:xfrm>
              <a:off x="10849017" y="2906137"/>
              <a:ext cx="832667"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310502" y="2808057"/>
              <a:ext cx="547200" cy="547200"/>
            </a:xfrm>
            <a:prstGeom prst="rect">
              <a:avLst/>
            </a:prstGeom>
          </p:spPr>
        </p:pic>
      </p:grpSp>
      <p:grpSp>
        <p:nvGrpSpPr>
          <p:cNvPr id="3" name="Group 2"/>
          <p:cNvGrpSpPr/>
          <p:nvPr/>
        </p:nvGrpSpPr>
        <p:grpSpPr>
          <a:xfrm>
            <a:off x="7833781" y="2759109"/>
            <a:ext cx="1181409" cy="444507"/>
            <a:chOff x="2716950" y="3143371"/>
            <a:chExt cx="1181409" cy="444507"/>
          </a:xfrm>
        </p:grpSpPr>
        <p:sp>
          <p:nvSpPr>
            <p:cNvPr id="52" name="TextBox 51"/>
            <p:cNvSpPr txBox="1"/>
            <p:nvPr/>
          </p:nvSpPr>
          <p:spPr>
            <a:xfrm>
              <a:off x="3220866" y="3143371"/>
              <a:ext cx="67749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716950" y="3143371"/>
              <a:ext cx="510710" cy="444507"/>
            </a:xfrm>
            <a:prstGeom prst="rect">
              <a:avLst/>
            </a:prstGeom>
          </p:spPr>
        </p:pic>
      </p:grpSp>
      <p:sp>
        <p:nvSpPr>
          <p:cNvPr id="15" name="Rectangle: Rounded Corners 14"/>
          <p:cNvSpPr/>
          <p:nvPr/>
        </p:nvSpPr>
        <p:spPr>
          <a:xfrm>
            <a:off x="2387260" y="662787"/>
            <a:ext cx="7450212" cy="2896622"/>
          </a:xfrm>
          <a:prstGeom prst="roundRect">
            <a:avLst/>
          </a:prstGeom>
          <a:noFill/>
          <a:ln w="38100" cap="rnd">
            <a:solidFill>
              <a:srgbClr val="4EB1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8" name="TextBox 67"/>
          <p:cNvSpPr txBox="1"/>
          <p:nvPr/>
        </p:nvSpPr>
        <p:spPr>
          <a:xfrm>
            <a:off x="3310330" y="1632053"/>
            <a:ext cx="558563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sym typeface="Helvetica Light"/>
              </a:rPr>
              <a:t>Visual Studio Mobile Center</a:t>
            </a:r>
          </a:p>
        </p:txBody>
      </p:sp>
      <p:sp>
        <p:nvSpPr>
          <p:cNvPr id="69" name="TextBox 68"/>
          <p:cNvSpPr txBox="1"/>
          <p:nvPr/>
        </p:nvSpPr>
        <p:spPr>
          <a:xfrm>
            <a:off x="4302949" y="2233166"/>
            <a:ext cx="360040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1">
                    <a:lumMod val="20000"/>
                    <a:lumOff val="80000"/>
                  </a:schemeClr>
                </a:solidFill>
                <a:effectLst/>
                <a:uLnTx/>
                <a:uFillTx/>
                <a:latin typeface="Segoe UI Semibold" panose="020B0702040204020203" pitchFamily="34" charset="0"/>
                <a:cs typeface="Segoe UI Semibold" panose="020B0702040204020203" pitchFamily="34" charset="0"/>
                <a:sym typeface="Helvetica Light"/>
              </a:rPr>
              <a:t>Mission control </a:t>
            </a:r>
            <a:r>
              <a:rPr lang="en-US" dirty="0">
                <a:solidFill>
                  <a:schemeClr val="accent1">
                    <a:lumMod val="20000"/>
                    <a:lumOff val="80000"/>
                  </a:schemeClr>
                </a:solidFill>
                <a:latin typeface="Segoe UI Semibold" panose="020B0702040204020203" pitchFamily="34" charset="0"/>
                <a:cs typeface="Segoe UI Semibold" panose="020B0702040204020203" pitchFamily="34" charset="0"/>
                <a:sym typeface="Helvetica Light"/>
              </a:rPr>
              <a:t>para</a:t>
            </a:r>
            <a:r>
              <a:rPr kumimoji="0" lang="en-US" sz="1800" b="0" i="0" u="none" strike="noStrike" kern="1200" cap="none" spc="0" normalizeH="0" baseline="0" noProof="0" dirty="0">
                <a:ln>
                  <a:noFill/>
                </a:ln>
                <a:solidFill>
                  <a:schemeClr val="accent1">
                    <a:lumMod val="20000"/>
                    <a:lumOff val="80000"/>
                  </a:schemeClr>
                </a:solidFill>
                <a:effectLst/>
                <a:uLnTx/>
                <a:uFillTx/>
                <a:latin typeface="Segoe UI Semibold" panose="020B0702040204020203" pitchFamily="34" charset="0"/>
                <a:cs typeface="Segoe UI Semibold" panose="020B0702040204020203" pitchFamily="34" charset="0"/>
                <a:sym typeface="Helvetica Light"/>
              </a:rPr>
              <a:t> mobile apps</a:t>
            </a:r>
          </a:p>
        </p:txBody>
      </p:sp>
      <p:grpSp>
        <p:nvGrpSpPr>
          <p:cNvPr id="40" name="Group 39"/>
          <p:cNvGrpSpPr/>
          <p:nvPr/>
        </p:nvGrpSpPr>
        <p:grpSpPr>
          <a:xfrm>
            <a:off x="4564102" y="4477750"/>
            <a:ext cx="3922934" cy="1951034"/>
            <a:chOff x="4564102" y="2630542"/>
            <a:chExt cx="3922934" cy="1951034"/>
          </a:xfrm>
        </p:grpSpPr>
        <p:grpSp>
          <p:nvGrpSpPr>
            <p:cNvPr id="41" name="Group 40"/>
            <p:cNvGrpSpPr/>
            <p:nvPr/>
          </p:nvGrpSpPr>
          <p:grpSpPr>
            <a:xfrm>
              <a:off x="4564102" y="2630542"/>
              <a:ext cx="3019193" cy="1951034"/>
              <a:chOff x="4564102" y="2630542"/>
              <a:chExt cx="3019193" cy="1951034"/>
            </a:xfrm>
          </p:grpSpPr>
          <p:sp>
            <p:nvSpPr>
              <p:cNvPr id="43" name="Rectangle: Rounded Corners 42"/>
              <p:cNvSpPr/>
              <p:nvPr/>
            </p:nvSpPr>
            <p:spPr>
              <a:xfrm>
                <a:off x="4770614" y="2630542"/>
                <a:ext cx="2615182" cy="1951034"/>
              </a:xfrm>
              <a:prstGeom prst="roundRect">
                <a:avLst>
                  <a:gd name="adj" fmla="val 5625"/>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4" name="Rectangle: Top Corners Rounded 43"/>
              <p:cNvSpPr/>
              <p:nvPr/>
            </p:nvSpPr>
            <p:spPr>
              <a:xfrm rot="10800000">
                <a:off x="4564102" y="4361363"/>
                <a:ext cx="3019193" cy="219451"/>
              </a:xfrm>
              <a:prstGeom prst="round2SameRect">
                <a:avLst>
                  <a:gd name="adj1" fmla="val 50000"/>
                  <a:gd name="adj2" fmla="val 0"/>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42" name="Rectangle: Rounded Corners 41"/>
            <p:cNvSpPr/>
            <p:nvPr/>
          </p:nvSpPr>
          <p:spPr>
            <a:xfrm>
              <a:off x="7942353" y="2647444"/>
              <a:ext cx="544683" cy="1079574"/>
            </a:xfrm>
            <a:prstGeom prst="roundRect">
              <a:avLst>
                <a:gd name="adj" fmla="val 11833"/>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grpSp>
      <p:pic>
        <p:nvPicPr>
          <p:cNvPr id="5" name="Picture 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392978" y="4499575"/>
            <a:ext cx="1101240" cy="1497960"/>
          </a:xfrm>
          <a:prstGeom prst="rect">
            <a:avLst/>
          </a:prstGeom>
        </p:spPr>
      </p:pic>
      <p:pic>
        <p:nvPicPr>
          <p:cNvPr id="73" name="Picture 7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553235" y="4469783"/>
            <a:ext cx="3053436" cy="1966969"/>
          </a:xfrm>
          <a:prstGeom prst="rect">
            <a:avLst/>
          </a:prstGeom>
        </p:spPr>
      </p:pic>
      <p:cxnSp>
        <p:nvCxnSpPr>
          <p:cNvPr id="75" name="Straight Connector 74"/>
          <p:cNvCxnSpPr>
            <a:cxnSpLocks/>
            <a:endCxn id="73" idx="0"/>
          </p:cNvCxnSpPr>
          <p:nvPr/>
        </p:nvCxnSpPr>
        <p:spPr>
          <a:xfrm>
            <a:off x="6079953" y="3290131"/>
            <a:ext cx="0" cy="1179652"/>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48" name="TextBox 47"/>
          <p:cNvSpPr txBox="1"/>
          <p:nvPr/>
        </p:nvSpPr>
        <p:spPr>
          <a:xfrm>
            <a:off x="5364171" y="1329409"/>
            <a:ext cx="147797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1">
                    <a:lumMod val="20000"/>
                    <a:lumOff val="80000"/>
                  </a:schemeClr>
                </a:solidFill>
                <a:effectLst/>
                <a:uLnTx/>
                <a:uFillTx/>
                <a:latin typeface="Segoe UI Semibold" panose="020B0702040204020203" pitchFamily="34" charset="0"/>
                <a:cs typeface="Segoe UI Semibold" panose="020B0702040204020203" pitchFamily="34" charset="0"/>
                <a:sym typeface="Helvetica Light"/>
              </a:rPr>
              <a:t>ANUNCIADO</a:t>
            </a:r>
          </a:p>
        </p:txBody>
      </p:sp>
      <p:sp>
        <p:nvSpPr>
          <p:cNvPr id="2" name="TextBox 1"/>
          <p:cNvSpPr txBox="1"/>
          <p:nvPr/>
        </p:nvSpPr>
        <p:spPr>
          <a:xfrm>
            <a:off x="5142761" y="5095994"/>
            <a:ext cx="45204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Segoe UI Semibold" panose="020B0702040204020203" pitchFamily="34" charset="0"/>
                <a:cs typeface="Segoe UI Semibold" panose="020B0702040204020203" pitchFamily="34" charset="0"/>
                <a:sym typeface="Wingdings" panose="05000000000000000000" pitchFamily="2" charset="2"/>
              </a:rPr>
              <a:t>:-)</a:t>
            </a:r>
            <a:endParaRPr kumimoji="0" lang="en-US" sz="2800" b="0" i="0" u="none" strike="noStrike" cap="none" spc="0" normalizeH="0" baseline="0" dirty="0">
              <a:ln>
                <a:noFill/>
              </a:ln>
              <a:solidFill>
                <a:schemeClr val="bg1"/>
              </a:solidFill>
              <a:effectLst/>
              <a:uFillTx/>
              <a:latin typeface="Segoe UI Semibold" panose="020B0702040204020203" pitchFamily="34" charset="0"/>
              <a:cs typeface="Segoe UI Semibold" panose="020B0702040204020203" pitchFamily="34" charset="0"/>
              <a:sym typeface="Helvetica Light"/>
            </a:endParaRPr>
          </a:p>
        </p:txBody>
      </p:sp>
    </p:spTree>
    <p:extLst>
      <p:ext uri="{BB962C8B-B14F-4D97-AF65-F5344CB8AC3E}">
        <p14:creationId xmlns:p14="http://schemas.microsoft.com/office/powerpoint/2010/main" val="4130774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10" presetClass="exit" presetSubtype="0" fill="hold" nodeType="withEffect">
                                  <p:stCondLst>
                                    <p:cond delay="25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childTnLst>
                          </p:cTn>
                        </p:par>
                        <p:par>
                          <p:cTn id="65" fill="hold">
                            <p:stCondLst>
                              <p:cond delay="2250"/>
                            </p:stCondLst>
                            <p:childTnLst>
                              <p:par>
                                <p:cTn id="66" presetID="22" presetClass="entr" presetSubtype="4"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wipe(down)">
                                      <p:cBhvr>
                                        <p:cTn id="68" dur="500"/>
                                        <p:tgtEl>
                                          <p:spTgt spid="75"/>
                                        </p:tgtEl>
                                      </p:cBhvr>
                                    </p:animEffect>
                                  </p:childTnLst>
                                </p:cTn>
                              </p:par>
                            </p:childTnLst>
                          </p:cTn>
                        </p:par>
                        <p:par>
                          <p:cTn id="69" fill="hold">
                            <p:stCondLst>
                              <p:cond delay="2750"/>
                            </p:stCondLst>
                            <p:childTnLst>
                              <p:par>
                                <p:cTn id="70" presetID="10" presetClass="entr" presetSubtype="0"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 grpId="0" animBg="1"/>
      <p:bldP spid="68" grpId="0"/>
      <p:bldP spid="69" grpId="0"/>
      <p:bldP spid="48"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282D32"/>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alphaModFix amt="10000"/>
            <a:extLst>
              <a:ext uri="{28A0092B-C50C-407E-A947-70E740481C1C}">
                <a14:useLocalDpi xmlns:a14="http://schemas.microsoft.com/office/drawing/2010/main"/>
              </a:ext>
            </a:extLst>
          </a:blip>
          <a:srcRect t="-55" r="2799" b="-7071"/>
          <a:stretch/>
        </p:blipFill>
        <p:spPr>
          <a:xfrm>
            <a:off x="-4801994" y="-4026932"/>
            <a:ext cx="15703300" cy="16026064"/>
          </a:xfrm>
          <a:prstGeom prst="rect">
            <a:avLst/>
          </a:prstGeom>
        </p:spPr>
      </p:pic>
      <p:sp>
        <p:nvSpPr>
          <p:cNvPr id="5" name="Title 1"/>
          <p:cNvSpPr txBox="1">
            <a:spLocks/>
          </p:cNvSpPr>
          <p:nvPr/>
        </p:nvSpPr>
        <p:spPr>
          <a:xfrm>
            <a:off x="5347610" y="1275135"/>
            <a:ext cx="5654219" cy="1646969"/>
          </a:xfrm>
          <a:prstGeom prst="rect">
            <a:avLst/>
          </a:prstGeom>
        </p:spPr>
        <p:txBody>
          <a:bodyPr lIns="146304" tIns="9144" rIns="146304" bIns="914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0" normalizeH="0" baseline="0" noProof="0" dirty="0">
                <a:ln w="3175">
                  <a:noFill/>
                </a:ln>
                <a:solidFill>
                  <a:srgbClr val="002050">
                    <a:lumMod val="50000"/>
                    <a:lumOff val="50000"/>
                  </a:srgbClr>
                </a:solidFill>
                <a:effectLst/>
                <a:uLnTx/>
                <a:uFillTx/>
                <a:latin typeface="Segoe UI Light"/>
                <a:ea typeface="+mn-ea"/>
                <a:cs typeface="Segoe UI" pitchFamily="34" charset="0"/>
              </a:rPr>
              <a:t>Visual Studio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0" normalizeH="0" baseline="0" noProof="0" dirty="0">
                <a:ln w="3175">
                  <a:noFill/>
                </a:ln>
                <a:solidFill>
                  <a:srgbClr val="002050">
                    <a:lumMod val="50000"/>
                    <a:lumOff val="50000"/>
                  </a:srgbClr>
                </a:solidFill>
                <a:effectLst/>
                <a:uLnTx/>
                <a:uFillTx/>
                <a:latin typeface="Segoe UI Light"/>
                <a:ea typeface="+mn-ea"/>
                <a:cs typeface="Segoe UI" pitchFamily="34" charset="0"/>
              </a:rPr>
              <a:t>Mobile Center</a:t>
            </a:r>
          </a:p>
        </p:txBody>
      </p:sp>
      <p:sp>
        <p:nvSpPr>
          <p:cNvPr id="7" name="Rectangle 6"/>
          <p:cNvSpPr/>
          <p:nvPr/>
        </p:nvSpPr>
        <p:spPr>
          <a:xfrm>
            <a:off x="5115859" y="3082963"/>
            <a:ext cx="7440081" cy="3034677"/>
          </a:xfrm>
          <a:prstGeom prst="rect">
            <a:avLst/>
          </a:prstGeom>
        </p:spPr>
        <p:txBody>
          <a:bodyPr wrap="square" lIns="146304">
            <a:spAutoFit/>
          </a:bodyPr>
          <a:lstStyle/>
          <a:p>
            <a:pPr lvl="0" defTabSz="932327">
              <a:lnSpc>
                <a:spcPct val="90000"/>
              </a:lnSpc>
              <a:spcBef>
                <a:spcPct val="0"/>
              </a:spcBef>
              <a:spcAft>
                <a:spcPts val="1200"/>
              </a:spcAft>
              <a:defRPr/>
            </a:pPr>
            <a:r>
              <a:rPr lang="en-US" sz="28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Mission control para Apps </a:t>
            </a:r>
            <a:r>
              <a:rPr lang="en-US" sz="28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móviles</a:t>
            </a:r>
            <a:endParaRPr lang="en-US" sz="28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a:p>
            <a:pPr defTabSz="932327">
              <a:lnSpc>
                <a:spcPct val="90000"/>
              </a:lnSpc>
              <a:spcBef>
                <a:spcPct val="0"/>
              </a:spcBef>
              <a:spcAft>
                <a:spcPts val="1200"/>
              </a:spcAft>
              <a:defRPr/>
            </a:pPr>
            <a:r>
              <a:rPr lang="en-US" sz="28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build, test, </a:t>
            </a:r>
            <a:r>
              <a:rPr lang="en-US" sz="28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despliegue</a:t>
            </a:r>
            <a:r>
              <a:rPr lang="en-US" sz="28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a:t>
            </a:r>
            <a:r>
              <a:rPr lang="en-US" sz="28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monitorear</a:t>
            </a:r>
            <a:r>
              <a:rPr lang="en-US" sz="28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(continuo)</a:t>
            </a:r>
          </a:p>
          <a:p>
            <a:pPr defTabSz="932327">
              <a:lnSpc>
                <a:spcPct val="90000"/>
              </a:lnSpc>
              <a:spcBef>
                <a:spcPct val="0"/>
              </a:spcBef>
              <a:spcAft>
                <a:spcPts val="1200"/>
              </a:spcAft>
              <a:defRPr/>
            </a:pPr>
            <a:r>
              <a:rPr lang="en-US" sz="28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Funciona</a:t>
            </a:r>
            <a:r>
              <a:rPr lang="en-US" sz="28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con </a:t>
            </a:r>
            <a:r>
              <a:rPr lang="en-US" sz="28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cualquier</a:t>
            </a:r>
            <a:r>
              <a:rPr lang="en-US" sz="28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App </a:t>
            </a:r>
            <a:r>
              <a:rPr lang="en-US" sz="28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móvil</a:t>
            </a:r>
            <a:endParaRPr lang="en-US" sz="28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a:p>
            <a:pPr defTabSz="932327">
              <a:lnSpc>
                <a:spcPct val="90000"/>
              </a:lnSpc>
              <a:spcBef>
                <a:spcPct val="0"/>
              </a:spcBef>
              <a:spcAft>
                <a:spcPts val="1200"/>
              </a:spcAft>
              <a:defRPr/>
            </a:pPr>
            <a:r>
              <a:rPr lang="en-US" sz="28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http://mobile.azure.com</a:t>
            </a:r>
          </a:p>
          <a:p>
            <a:pPr lvl="0" defTabSz="932327">
              <a:lnSpc>
                <a:spcPct val="90000"/>
              </a:lnSpc>
              <a:spcBef>
                <a:spcPct val="0"/>
              </a:spcBef>
              <a:spcAft>
                <a:spcPts val="1200"/>
              </a:spcAft>
              <a:defRPr/>
            </a:pPr>
            <a:endParaRPr lang="en-US" sz="28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p:txBody>
      </p:sp>
      <p:grpSp>
        <p:nvGrpSpPr>
          <p:cNvPr id="3" name="Group 2"/>
          <p:cNvGrpSpPr/>
          <p:nvPr/>
        </p:nvGrpSpPr>
        <p:grpSpPr>
          <a:xfrm>
            <a:off x="10127" y="1018018"/>
            <a:ext cx="5005209" cy="6994525"/>
            <a:chOff x="886944" y="1185358"/>
            <a:chExt cx="5005209" cy="6994525"/>
          </a:xfrm>
        </p:grpSpPr>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4891" y="1499506"/>
              <a:ext cx="4224191" cy="283980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6944" y="1185358"/>
              <a:ext cx="5005209" cy="6994525"/>
            </a:xfrm>
            <a:prstGeom prst="rect">
              <a:avLst/>
            </a:prstGeom>
            <a:effectLst/>
          </p:spPr>
        </p:pic>
      </p:grpSp>
    </p:spTree>
    <p:extLst>
      <p:ext uri="{BB962C8B-B14F-4D97-AF65-F5344CB8AC3E}">
        <p14:creationId xmlns:p14="http://schemas.microsoft.com/office/powerpoint/2010/main" val="372107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3800"/>
                                        <p:tgtEl>
                                          <p:spTgt spid="12"/>
                                        </p:tgtEl>
                                      </p:cBhvr>
                                    </p:animEffect>
                                  </p:childTnLst>
                                </p:cTn>
                              </p:par>
                              <p:par>
                                <p:cTn id="13" presetID="8" presetClass="emph" presetSubtype="0" decel="100000" fill="hold" nodeType="withEffect">
                                  <p:stCondLst>
                                    <p:cond delay="250"/>
                                  </p:stCondLst>
                                  <p:childTnLst>
                                    <p:animRot by="1200000">
                                      <p:cBhvr>
                                        <p:cTn id="14" dur="2000" fill="hold"/>
                                        <p:tgtEl>
                                          <p:spTgt spid="12"/>
                                        </p:tgtEl>
                                        <p:attrNameLst>
                                          <p:attrName>r</p:attrName>
                                        </p:attrNameLst>
                                      </p:cBhvr>
                                    </p:animRot>
                                  </p:childTnLst>
                                </p:cTn>
                              </p:par>
                              <p:par>
                                <p:cTn id="15" presetID="10" presetClass="entr" presetSubtype="0" fill="hold" grpId="0" nodeType="withEffect">
                                  <p:stCondLst>
                                    <p:cond delay="2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600"/>
                                        <p:tgtEl>
                                          <p:spTgt spid="5"/>
                                        </p:tgtEl>
                                      </p:cBhvr>
                                    </p:animEffect>
                                  </p:childTnLst>
                                </p:cTn>
                              </p:par>
                              <p:par>
                                <p:cTn id="18" presetID="35" presetClass="path" presetSubtype="0" decel="100000" fill="hold" grpId="1" nodeType="withEffect">
                                  <p:stCondLst>
                                    <p:cond delay="50"/>
                                  </p:stCondLst>
                                  <p:childTnLst>
                                    <p:animMotion origin="layout" path="M -0.05547 0.00023 L -2.70833E-6 0.00023 " pathEditMode="relative" rAng="0" ptsTypes="AA">
                                      <p:cBhvr>
                                        <p:cTn id="19" dur="800" fill="hold"/>
                                        <p:tgtEl>
                                          <p:spTgt spid="5"/>
                                        </p:tgtEl>
                                        <p:attrNameLst>
                                          <p:attrName>ppt_x</p:attrName>
                                          <p:attrName>ppt_y</p:attrName>
                                        </p:attrNameLst>
                                      </p:cBhvr>
                                      <p:rCtr x="2773" y="0"/>
                                    </p:animMotion>
                                  </p:childTnLst>
                                </p:cTn>
                              </p:par>
                              <p:par>
                                <p:cTn id="20" presetID="10"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600"/>
                                        <p:tgtEl>
                                          <p:spTgt spid="7"/>
                                        </p:tgtEl>
                                      </p:cBhvr>
                                    </p:animEffect>
                                  </p:childTnLst>
                                </p:cTn>
                              </p:par>
                              <p:par>
                                <p:cTn id="23" presetID="35" presetClass="path" presetSubtype="0" decel="100000" fill="hold" grpId="1" nodeType="withEffect">
                                  <p:stCondLst>
                                    <p:cond delay="300"/>
                                  </p:stCondLst>
                                  <p:childTnLst>
                                    <p:animMotion origin="layout" path="M -0.05547 0.00023 L 4.16667E-7 0.00023 " pathEditMode="relative" rAng="0" ptsTypes="AA">
                                      <p:cBhvr>
                                        <p:cTn id="24" dur="800" fill="hold"/>
                                        <p:tgtEl>
                                          <p:spTgt spid="7"/>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Agenda</a:t>
            </a:r>
          </a:p>
        </p:txBody>
      </p:sp>
      <p:sp>
        <p:nvSpPr>
          <p:cNvPr id="3" name="Marcador de texto 2"/>
          <p:cNvSpPr>
            <a:spLocks noGrp="1"/>
          </p:cNvSpPr>
          <p:nvPr>
            <p:ph type="body" sz="quarter" idx="10"/>
          </p:nvPr>
        </p:nvSpPr>
        <p:spPr>
          <a:xfrm>
            <a:off x="269239" y="1189177"/>
            <a:ext cx="11653523" cy="6037358"/>
          </a:xfrm>
        </p:spPr>
        <p:txBody>
          <a:bodyPr/>
          <a:lstStyle/>
          <a:p>
            <a:pPr marL="571500" indent="-571500">
              <a:buFont typeface="Arial" panose="020B0604020202020204" pitchFamily="34" charset="0"/>
              <a:buChar char="•"/>
            </a:pPr>
            <a:r>
              <a:rPr lang="es-ES" dirty="0"/>
              <a:t>Introducción a Xamarin</a:t>
            </a:r>
          </a:p>
          <a:p>
            <a:pPr marL="571500" indent="-571500">
              <a:buFont typeface="Arial" panose="020B0604020202020204" pitchFamily="34" charset="0"/>
              <a:buChar char="•"/>
            </a:pPr>
            <a:r>
              <a:rPr lang="es-ES" dirty="0"/>
              <a:t>Novedades en </a:t>
            </a:r>
            <a:r>
              <a:rPr lang="es-ES" dirty="0" err="1"/>
              <a:t>IDEs</a:t>
            </a:r>
            <a:endParaRPr lang="es-ES" dirty="0"/>
          </a:p>
          <a:p>
            <a:pPr marL="571500" indent="-571500">
              <a:buFont typeface="Arial" panose="020B0604020202020204" pitchFamily="34" charset="0"/>
              <a:buChar char="•"/>
            </a:pPr>
            <a:r>
              <a:rPr lang="es-ES" dirty="0"/>
              <a:t>Novedades en herramientas</a:t>
            </a:r>
          </a:p>
          <a:p>
            <a:pPr marL="571500" indent="-571500">
              <a:buFont typeface="Arial" panose="020B0604020202020204" pitchFamily="34" charset="0"/>
              <a:buChar char="•"/>
            </a:pPr>
            <a:r>
              <a:rPr lang="es-ES" dirty="0" err="1"/>
              <a:t>DevOps</a:t>
            </a:r>
            <a:endParaRPr lang="es-ES" dirty="0"/>
          </a:p>
          <a:p>
            <a:pPr marL="571500" indent="-571500">
              <a:buFont typeface="Arial" panose="020B0604020202020204" pitchFamily="34" charset="0"/>
              <a:buChar char="•"/>
            </a:pPr>
            <a:r>
              <a:rPr lang="es-ES" dirty="0"/>
              <a:t>Otras novedades</a:t>
            </a:r>
          </a:p>
          <a:p>
            <a:pPr marL="571500" indent="-571500">
              <a:buFont typeface="Arial" panose="020B0604020202020204" pitchFamily="34" charset="0"/>
              <a:buChar char="•"/>
            </a:pPr>
            <a:r>
              <a:rPr lang="es-ES" dirty="0"/>
              <a:t>Preguntas &amp; Respuestas</a:t>
            </a:r>
          </a:p>
          <a:p>
            <a:pPr marL="571500" indent="-571500">
              <a:buFont typeface="Arial" panose="020B0604020202020204" pitchFamily="34" charset="0"/>
              <a:buChar char="•"/>
            </a:pPr>
            <a:endParaRPr lang="es-ES" dirty="0"/>
          </a:p>
          <a:p>
            <a:endParaRPr lang="es-ES" dirty="0"/>
          </a:p>
          <a:p>
            <a:endParaRPr lang="es-ES" dirty="0"/>
          </a:p>
        </p:txBody>
      </p:sp>
    </p:spTree>
    <p:extLst>
      <p:ext uri="{BB962C8B-B14F-4D97-AF65-F5344CB8AC3E}">
        <p14:creationId xmlns:p14="http://schemas.microsoft.com/office/powerpoint/2010/main" val="34483389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Center</a:t>
            </a:r>
          </a:p>
        </p:txBody>
      </p:sp>
      <p:sp>
        <p:nvSpPr>
          <p:cNvPr id="3" name="Text Placeholder 2"/>
          <p:cNvSpPr>
            <a:spLocks noGrp="1"/>
          </p:cNvSpPr>
          <p:nvPr>
            <p:ph type="body" sz="quarter" idx="10"/>
          </p:nvPr>
        </p:nvSpPr>
        <p:spPr>
          <a:xfrm>
            <a:off x="269240" y="1189178"/>
            <a:ext cx="9436548" cy="4364272"/>
          </a:xfrm>
        </p:spPr>
        <p:txBody>
          <a:bodyPr/>
          <a:lstStyle/>
          <a:p>
            <a:r>
              <a:rPr lang="en-US" sz="2800" dirty="0" err="1"/>
              <a:t>Incluye</a:t>
            </a:r>
            <a:r>
              <a:rPr lang="en-US" sz="2800" dirty="0"/>
              <a:t> </a:t>
            </a:r>
            <a:r>
              <a:rPr lang="en-US" sz="2800" dirty="0" err="1"/>
              <a:t>los</a:t>
            </a:r>
            <a:r>
              <a:rPr lang="en-US" sz="2800" dirty="0"/>
              <a:t> </a:t>
            </a:r>
            <a:r>
              <a:rPr lang="en-US" sz="2800" dirty="0" err="1"/>
              <a:t>siguientes</a:t>
            </a:r>
            <a:r>
              <a:rPr lang="en-US" sz="2800" dirty="0"/>
              <a:t> </a:t>
            </a:r>
            <a:r>
              <a:rPr lang="en-US" sz="2800" dirty="0" err="1"/>
              <a:t>servicios</a:t>
            </a:r>
            <a:r>
              <a:rPr lang="en-US" sz="2800" dirty="0"/>
              <a:t>:</a:t>
            </a:r>
          </a:p>
          <a:p>
            <a:pPr marL="571500" indent="-571500">
              <a:buFont typeface="Arial" panose="020B0604020202020204" pitchFamily="34" charset="0"/>
              <a:buChar char="•"/>
            </a:pPr>
            <a:r>
              <a:rPr lang="en-US" sz="2800" b="1" dirty="0"/>
              <a:t>Build</a:t>
            </a:r>
            <a:r>
              <a:rPr lang="en-US" sz="2800" dirty="0"/>
              <a:t>: CI y CD</a:t>
            </a:r>
          </a:p>
          <a:p>
            <a:pPr marL="571500" indent="-571500">
              <a:buFont typeface="Arial" panose="020B0604020202020204" pitchFamily="34" charset="0"/>
              <a:buChar char="•"/>
            </a:pPr>
            <a:r>
              <a:rPr lang="en-US" sz="2800" b="1" dirty="0"/>
              <a:t>Test</a:t>
            </a:r>
            <a:r>
              <a:rPr lang="en-US" sz="2800" dirty="0"/>
              <a:t>: </a:t>
            </a:r>
            <a:r>
              <a:rPr lang="en-US" sz="2800" dirty="0" err="1"/>
              <a:t>Pruebas</a:t>
            </a:r>
            <a:r>
              <a:rPr lang="en-US" sz="2800" dirty="0"/>
              <a:t> </a:t>
            </a:r>
            <a:r>
              <a:rPr lang="en-US" sz="2800" dirty="0" err="1"/>
              <a:t>automáticas</a:t>
            </a:r>
            <a:r>
              <a:rPr lang="en-US" sz="2800" dirty="0"/>
              <a:t> </a:t>
            </a:r>
            <a:r>
              <a:rPr lang="en-US" sz="2800" dirty="0" err="1"/>
              <a:t>en</a:t>
            </a:r>
            <a:r>
              <a:rPr lang="en-US" sz="2800" dirty="0"/>
              <a:t> </a:t>
            </a:r>
            <a:r>
              <a:rPr lang="en-US" sz="2800" dirty="0" err="1"/>
              <a:t>dispositivos</a:t>
            </a:r>
            <a:r>
              <a:rPr lang="en-US" sz="2800" dirty="0"/>
              <a:t> </a:t>
            </a:r>
            <a:r>
              <a:rPr lang="en-US" sz="2800" dirty="0" err="1"/>
              <a:t>reales</a:t>
            </a:r>
            <a:endParaRPr lang="en-US" sz="2800" dirty="0"/>
          </a:p>
          <a:p>
            <a:pPr marL="571500" indent="-571500">
              <a:buFont typeface="Arial" panose="020B0604020202020204" pitchFamily="34" charset="0"/>
              <a:buChar char="•"/>
            </a:pPr>
            <a:r>
              <a:rPr lang="en-US" sz="2800" b="1" dirty="0" err="1"/>
              <a:t>Reporte</a:t>
            </a:r>
            <a:r>
              <a:rPr lang="en-US" sz="2800" b="1" dirty="0"/>
              <a:t> de </a:t>
            </a:r>
            <a:r>
              <a:rPr lang="en-US" sz="2800" b="1" dirty="0" err="1"/>
              <a:t>errores</a:t>
            </a:r>
            <a:r>
              <a:rPr lang="en-US" sz="2800" dirty="0"/>
              <a:t>: </a:t>
            </a:r>
            <a:r>
              <a:rPr lang="en-US" sz="2800" dirty="0" err="1"/>
              <a:t>Analíticas</a:t>
            </a:r>
            <a:r>
              <a:rPr lang="en-US" sz="2800" dirty="0"/>
              <a:t> de </a:t>
            </a:r>
            <a:r>
              <a:rPr lang="en-US" sz="2800" dirty="0" err="1"/>
              <a:t>errores</a:t>
            </a:r>
            <a:r>
              <a:rPr lang="en-US" sz="2800" dirty="0"/>
              <a:t> </a:t>
            </a:r>
            <a:r>
              <a:rPr lang="en-US" sz="2800" dirty="0" err="1"/>
              <a:t>en</a:t>
            </a:r>
            <a:r>
              <a:rPr lang="en-US" sz="2800" dirty="0"/>
              <a:t> </a:t>
            </a:r>
            <a:r>
              <a:rPr lang="en-US" sz="2800" dirty="0" err="1"/>
              <a:t>tiempo</a:t>
            </a:r>
            <a:r>
              <a:rPr lang="en-US" sz="2800" dirty="0"/>
              <a:t> real</a:t>
            </a:r>
          </a:p>
          <a:p>
            <a:pPr marL="571500" indent="-571500">
              <a:buFont typeface="Arial" panose="020B0604020202020204" pitchFamily="34" charset="0"/>
              <a:buChar char="•"/>
            </a:pPr>
            <a:r>
              <a:rPr lang="en-US" sz="2800" b="1" dirty="0" err="1"/>
              <a:t>Distribución</a:t>
            </a:r>
            <a:r>
              <a:rPr lang="en-US" sz="2800" dirty="0"/>
              <a:t>: </a:t>
            </a:r>
            <a:r>
              <a:rPr lang="en-US" sz="2800" dirty="0" err="1"/>
              <a:t>Despliegue</a:t>
            </a:r>
            <a:r>
              <a:rPr lang="en-US" sz="2800" dirty="0"/>
              <a:t> a </a:t>
            </a:r>
            <a:r>
              <a:rPr lang="en-US" sz="2800" dirty="0" err="1"/>
              <a:t>usuarios</a:t>
            </a:r>
            <a:r>
              <a:rPr lang="en-US" sz="2800" dirty="0"/>
              <a:t> o </a:t>
            </a:r>
            <a:r>
              <a:rPr lang="en-US" sz="2800" dirty="0" err="1"/>
              <a:t>grupos</a:t>
            </a:r>
            <a:endParaRPr lang="en-US" sz="2800" dirty="0"/>
          </a:p>
          <a:p>
            <a:pPr marL="571500" indent="-571500">
              <a:buFont typeface="Arial" panose="020B0604020202020204" pitchFamily="34" charset="0"/>
              <a:buChar char="•"/>
            </a:pPr>
            <a:r>
              <a:rPr lang="en-US" sz="2800" b="1" dirty="0" err="1"/>
              <a:t>Analíticas</a:t>
            </a:r>
            <a:r>
              <a:rPr lang="en-US" sz="2800" dirty="0"/>
              <a:t>: </a:t>
            </a:r>
            <a:r>
              <a:rPr lang="en-US" sz="2800" dirty="0" err="1"/>
              <a:t>Métricas</a:t>
            </a:r>
            <a:r>
              <a:rPr lang="en-US" sz="2800" dirty="0"/>
              <a:t> de </a:t>
            </a:r>
            <a:r>
              <a:rPr lang="en-US" sz="2800" dirty="0" err="1"/>
              <a:t>uso</a:t>
            </a:r>
            <a:endParaRPr lang="en-US" sz="2800" dirty="0"/>
          </a:p>
          <a:p>
            <a:pPr marL="571500" indent="-571500">
              <a:buFont typeface="Arial" panose="020B0604020202020204" pitchFamily="34" charset="0"/>
              <a:buChar char="•"/>
            </a:pPr>
            <a:r>
              <a:rPr lang="en-US" sz="2800" b="1" dirty="0" err="1"/>
              <a:t>Autenticación</a:t>
            </a:r>
            <a:r>
              <a:rPr lang="en-US" sz="2800" dirty="0"/>
              <a:t>: </a:t>
            </a:r>
            <a:r>
              <a:rPr lang="en-US" sz="2800" dirty="0" err="1"/>
              <a:t>Integración</a:t>
            </a:r>
            <a:r>
              <a:rPr lang="en-US" sz="2800" dirty="0"/>
              <a:t> </a:t>
            </a:r>
            <a:r>
              <a:rPr lang="en-US" sz="2800" dirty="0" err="1"/>
              <a:t>sencilla</a:t>
            </a:r>
            <a:r>
              <a:rPr lang="en-US" sz="2800" dirty="0"/>
              <a:t> con </a:t>
            </a:r>
            <a:r>
              <a:rPr lang="en-US" sz="2800" dirty="0" err="1"/>
              <a:t>métodos</a:t>
            </a:r>
            <a:r>
              <a:rPr lang="en-US" sz="2800" dirty="0"/>
              <a:t> </a:t>
            </a:r>
            <a:r>
              <a:rPr lang="en-US" sz="2800" dirty="0" err="1"/>
              <a:t>comunes</a:t>
            </a:r>
            <a:endParaRPr lang="en-US" sz="2800" dirty="0"/>
          </a:p>
          <a:p>
            <a:pPr marL="571500" indent="-571500">
              <a:buFont typeface="Arial" panose="020B0604020202020204" pitchFamily="34" charset="0"/>
              <a:buChar char="•"/>
            </a:pPr>
            <a:r>
              <a:rPr lang="en-US" sz="2800" b="1" dirty="0" err="1"/>
              <a:t>EasyTables</a:t>
            </a:r>
            <a:r>
              <a:rPr lang="en-US" sz="2800" dirty="0"/>
              <a:t>: </a:t>
            </a:r>
            <a:r>
              <a:rPr lang="en-US" sz="2800" dirty="0" err="1"/>
              <a:t>Crear</a:t>
            </a:r>
            <a:r>
              <a:rPr lang="en-US" sz="2800" dirty="0"/>
              <a:t> </a:t>
            </a:r>
            <a:r>
              <a:rPr lang="en-US" sz="2800" dirty="0" err="1"/>
              <a:t>almacenamiento</a:t>
            </a:r>
            <a:r>
              <a:rPr lang="en-US" sz="2800" dirty="0"/>
              <a:t> de forma </a:t>
            </a:r>
            <a:r>
              <a:rPr lang="en-US" sz="2800" dirty="0" err="1"/>
              <a:t>muy</a:t>
            </a:r>
            <a:r>
              <a:rPr lang="en-US" sz="2800" dirty="0"/>
              <a:t> </a:t>
            </a:r>
            <a:r>
              <a:rPr lang="en-US" sz="2800" dirty="0" err="1"/>
              <a:t>rápida</a:t>
            </a:r>
            <a:endParaRPr lang="en-US" sz="2800" dirty="0"/>
          </a:p>
          <a:p>
            <a:pPr marL="571500" indent="-571500">
              <a:buFont typeface="Arial" panose="020B0604020202020204" pitchFamily="34" charset="0"/>
              <a:buChar char="•"/>
            </a:pP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61564" y="0"/>
            <a:ext cx="18613119" cy="11633200"/>
          </a:xfrm>
          <a:prstGeom prst="rect">
            <a:avLst/>
          </a:prstGeom>
        </p:spPr>
      </p:pic>
    </p:spTree>
    <p:extLst>
      <p:ext uri="{BB962C8B-B14F-4D97-AF65-F5344CB8AC3E}">
        <p14:creationId xmlns:p14="http://schemas.microsoft.com/office/powerpoint/2010/main" val="1989088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Center</a:t>
            </a:r>
          </a:p>
        </p:txBody>
      </p:sp>
      <p:sp>
        <p:nvSpPr>
          <p:cNvPr id="3" name="Text Placeholder 2"/>
          <p:cNvSpPr>
            <a:spLocks noGrp="1"/>
          </p:cNvSpPr>
          <p:nvPr>
            <p:ph type="body" sz="quarter" idx="10"/>
          </p:nvPr>
        </p:nvSpPr>
        <p:spPr>
          <a:xfrm>
            <a:off x="269240" y="1189178"/>
            <a:ext cx="5121536" cy="4616648"/>
          </a:xfrm>
        </p:spPr>
        <p:txBody>
          <a:bodyPr/>
          <a:lstStyle/>
          <a:p>
            <a:r>
              <a:rPr lang="en-US" sz="2800" dirty="0"/>
              <a:t>Soporte para Apps iOS &amp; Android</a:t>
            </a:r>
          </a:p>
          <a:p>
            <a:pPr marL="571500" indent="-571500">
              <a:buFont typeface="Arial" panose="020B0604020202020204" pitchFamily="34" charset="0"/>
              <a:buChar char="•"/>
            </a:pPr>
            <a:r>
              <a:rPr lang="en-US" sz="2800" b="1" dirty="0"/>
              <a:t>Build</a:t>
            </a:r>
            <a:endParaRPr lang="en-US" sz="2000" dirty="0"/>
          </a:p>
          <a:p>
            <a:pPr marL="795554" lvl="2" indent="-571500">
              <a:buFont typeface="Arial" panose="020B0604020202020204" pitchFamily="34" charset="0"/>
              <a:buChar char="•"/>
            </a:pPr>
            <a:r>
              <a:rPr lang="en-US" sz="2000" dirty="0"/>
              <a:t>Xamarin</a:t>
            </a:r>
          </a:p>
          <a:p>
            <a:pPr marL="795554" lvl="2" indent="-571500">
              <a:buFont typeface="Arial" panose="020B0604020202020204" pitchFamily="34" charset="0"/>
              <a:buChar char="•"/>
            </a:pPr>
            <a:r>
              <a:rPr lang="en-US" sz="2000" dirty="0"/>
              <a:t>Objective-C</a:t>
            </a:r>
          </a:p>
          <a:p>
            <a:pPr marL="795554" lvl="2" indent="-571500">
              <a:buFont typeface="Arial" panose="020B0604020202020204" pitchFamily="34" charset="0"/>
              <a:buChar char="•"/>
            </a:pPr>
            <a:r>
              <a:rPr lang="en-US" sz="2000" dirty="0"/>
              <a:t>Swift</a:t>
            </a:r>
          </a:p>
          <a:p>
            <a:pPr marL="795554" lvl="2" indent="-571500">
              <a:buFont typeface="Arial" panose="020B0604020202020204" pitchFamily="34" charset="0"/>
              <a:buChar char="•"/>
            </a:pPr>
            <a:r>
              <a:rPr lang="en-US" sz="2000" dirty="0"/>
              <a:t>Java</a:t>
            </a:r>
          </a:p>
          <a:p>
            <a:pPr marL="795554" lvl="2" indent="-571500">
              <a:buFont typeface="Arial" panose="020B0604020202020204" pitchFamily="34" charset="0"/>
              <a:buChar char="•"/>
            </a:pPr>
            <a:r>
              <a:rPr lang="en-US" sz="2000" dirty="0" err="1"/>
              <a:t>Javascript</a:t>
            </a:r>
            <a:endParaRPr lang="en-US" sz="2000" dirty="0"/>
          </a:p>
          <a:p>
            <a:pPr marL="571500" lvl="1" indent="-571500">
              <a:buFont typeface="Arial" panose="020B0604020202020204" pitchFamily="34" charset="0"/>
              <a:buChar char="•"/>
            </a:pPr>
            <a:r>
              <a:rPr lang="en-US" sz="2800" dirty="0"/>
              <a:t>Test:</a:t>
            </a:r>
          </a:p>
          <a:p>
            <a:pPr marL="795554" lvl="2" indent="-571500">
              <a:buFont typeface="Arial" panose="020B0604020202020204" pitchFamily="34" charset="0"/>
              <a:buChar char="•"/>
            </a:pPr>
            <a:r>
              <a:rPr lang="en-US" sz="2000" dirty="0" err="1"/>
              <a:t>Xamarin.UITest</a:t>
            </a:r>
            <a:endParaRPr lang="en-US" sz="2000" dirty="0"/>
          </a:p>
          <a:p>
            <a:pPr marL="795554" lvl="2" indent="-571500">
              <a:buFont typeface="Arial" panose="020B0604020202020204" pitchFamily="34" charset="0"/>
              <a:buChar char="•"/>
            </a:pPr>
            <a:r>
              <a:rPr lang="en-US" sz="2000" dirty="0"/>
              <a:t>Calabash</a:t>
            </a:r>
          </a:p>
          <a:p>
            <a:pPr marL="795554" lvl="2" indent="-571500">
              <a:buFont typeface="Arial" panose="020B0604020202020204" pitchFamily="34" charset="0"/>
              <a:buChar char="•"/>
            </a:pPr>
            <a:r>
              <a:rPr lang="en-US" sz="2000" dirty="0" err="1"/>
              <a:t>Appium</a:t>
            </a:r>
            <a:endParaRPr lang="en-US"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00961" y="0"/>
            <a:ext cx="5291039" cy="6858000"/>
          </a:xfrm>
          <a:prstGeom prst="rect">
            <a:avLst/>
          </a:prstGeom>
        </p:spPr>
      </p:pic>
    </p:spTree>
    <p:extLst>
      <p:ext uri="{BB962C8B-B14F-4D97-AF65-F5344CB8AC3E}">
        <p14:creationId xmlns:p14="http://schemas.microsoft.com/office/powerpoint/2010/main" val="37487412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Center</a:t>
            </a:r>
          </a:p>
        </p:txBody>
      </p:sp>
      <p:sp>
        <p:nvSpPr>
          <p:cNvPr id="3" name="Text Placeholder 2"/>
          <p:cNvSpPr>
            <a:spLocks noGrp="1"/>
          </p:cNvSpPr>
          <p:nvPr>
            <p:ph type="body" sz="quarter" idx="10"/>
          </p:nvPr>
        </p:nvSpPr>
        <p:spPr>
          <a:xfrm>
            <a:off x="269240" y="1189178"/>
            <a:ext cx="4356548" cy="4555093"/>
          </a:xfrm>
        </p:spPr>
        <p:txBody>
          <a:bodyPr/>
          <a:lstStyle/>
          <a:p>
            <a:r>
              <a:rPr lang="en-US" sz="2800" dirty="0"/>
              <a:t>Soporte para iOS &amp; Android</a:t>
            </a:r>
          </a:p>
          <a:p>
            <a:pPr marL="571500" indent="-571500">
              <a:buFont typeface="Arial" panose="020B0604020202020204" pitchFamily="34" charset="0"/>
              <a:buChar char="•"/>
            </a:pPr>
            <a:r>
              <a:rPr lang="en-US" sz="2800" b="1" dirty="0"/>
              <a:t>Mobile SDK</a:t>
            </a:r>
            <a:endParaRPr lang="en-US" sz="2000" dirty="0"/>
          </a:p>
          <a:p>
            <a:pPr marL="795554" lvl="2" indent="-571500">
              <a:buFont typeface="Arial" panose="020B0604020202020204" pitchFamily="34" charset="0"/>
              <a:buChar char="•"/>
            </a:pPr>
            <a:r>
              <a:rPr lang="en-US" sz="2000" dirty="0" err="1"/>
              <a:t>Analíticas</a:t>
            </a:r>
            <a:endParaRPr lang="en-US" sz="2000" dirty="0"/>
          </a:p>
          <a:p>
            <a:pPr marL="795554" lvl="2" indent="-571500">
              <a:buFont typeface="Arial" panose="020B0604020202020204" pitchFamily="34" charset="0"/>
              <a:buChar char="•"/>
            </a:pPr>
            <a:r>
              <a:rPr lang="en-US" sz="2000" dirty="0" err="1"/>
              <a:t>Reporte</a:t>
            </a:r>
            <a:r>
              <a:rPr lang="en-US" sz="2000" dirty="0"/>
              <a:t> </a:t>
            </a:r>
            <a:r>
              <a:rPr lang="en-US" sz="2000" dirty="0" err="1"/>
              <a:t>errores</a:t>
            </a:r>
            <a:endParaRPr lang="en-US" sz="2000" dirty="0"/>
          </a:p>
          <a:p>
            <a:pPr marL="795554" lvl="2" indent="-571500">
              <a:buFont typeface="Arial" panose="020B0604020202020204" pitchFamily="34" charset="0"/>
              <a:buChar char="•"/>
            </a:pPr>
            <a:r>
              <a:rPr lang="en-US" sz="2000" dirty="0"/>
              <a:t>Mobile Backend</a:t>
            </a:r>
          </a:p>
          <a:p>
            <a:pPr marL="795554" lvl="2" indent="-571500">
              <a:buFont typeface="Arial" panose="020B0604020202020204" pitchFamily="34" charset="0"/>
              <a:buChar char="•"/>
            </a:pPr>
            <a:endParaRPr lang="en-US" sz="2000" dirty="0"/>
          </a:p>
          <a:p>
            <a:pPr marL="571500" lvl="1" indent="-571500">
              <a:buFont typeface="Arial" panose="020B0604020202020204" pitchFamily="34" charset="0"/>
              <a:buChar char="•"/>
            </a:pPr>
            <a:r>
              <a:rPr lang="en-US" sz="2800" dirty="0"/>
              <a:t>API :</a:t>
            </a:r>
          </a:p>
          <a:p>
            <a:pPr marL="795554" lvl="2" indent="-571500">
              <a:buFont typeface="Arial" panose="020B0604020202020204" pitchFamily="34" charset="0"/>
              <a:buChar char="•"/>
            </a:pPr>
            <a:r>
              <a:rPr lang="en-US" sz="2000" dirty="0"/>
              <a:t>Open Source CLI</a:t>
            </a:r>
          </a:p>
          <a:p>
            <a:pPr marL="795554" lvl="2" indent="-571500">
              <a:buFont typeface="Arial" panose="020B0604020202020204" pitchFamily="34" charset="0"/>
              <a:buChar char="•"/>
            </a:pPr>
            <a:r>
              <a:rPr lang="en-US" sz="2000" dirty="0"/>
              <a:t>http://github.com/Microsoft/MobileCenter-Cli</a:t>
            </a:r>
          </a:p>
          <a:p>
            <a:pPr lvl="2"/>
            <a:endParaRPr lang="en-US" sz="20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79576" y="932329"/>
            <a:ext cx="7717930" cy="5257141"/>
          </a:xfrm>
          <a:prstGeom prst="rect">
            <a:avLst/>
          </a:prstGeom>
        </p:spPr>
      </p:pic>
    </p:spTree>
    <p:extLst>
      <p:ext uri="{BB962C8B-B14F-4D97-AF65-F5344CB8AC3E}">
        <p14:creationId xmlns:p14="http://schemas.microsoft.com/office/powerpoint/2010/main" val="5668281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General</a:t>
            </a:r>
          </a:p>
        </p:txBody>
      </p:sp>
      <p:sp>
        <p:nvSpPr>
          <p:cNvPr id="4" name="Title 3"/>
          <p:cNvSpPr>
            <a:spLocks noGrp="1"/>
          </p:cNvSpPr>
          <p:nvPr>
            <p:ph type="title"/>
          </p:nvPr>
        </p:nvSpPr>
        <p:spPr/>
        <p:txBody>
          <a:bodyPr/>
          <a:lstStyle/>
          <a:p>
            <a:r>
              <a:rPr lang="en-US" dirty="0" err="1"/>
              <a:t>Anuncios</a:t>
            </a:r>
            <a:endParaRPr lang="en-US" dirty="0"/>
          </a:p>
        </p:txBody>
      </p:sp>
    </p:spTree>
    <p:extLst>
      <p:ext uri="{BB962C8B-B14F-4D97-AF65-F5344CB8AC3E}">
        <p14:creationId xmlns:p14="http://schemas.microsoft.com/office/powerpoint/2010/main" val="22057914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p:cNvGrpSpPr/>
          <p:nvPr/>
        </p:nvGrpSpPr>
        <p:grpSpPr>
          <a:xfrm>
            <a:off x="762583" y="487"/>
            <a:ext cx="10801216" cy="6857027"/>
            <a:chOff x="777873" y="0"/>
            <a:chExt cx="11017803" cy="6994525"/>
          </a:xfrm>
        </p:grpSpPr>
        <p:sp>
          <p:nvSpPr>
            <p:cNvPr id="35" name="Rectangle 34"/>
            <p:cNvSpPr/>
            <p:nvPr/>
          </p:nvSpPr>
          <p:spPr>
            <a:xfrm>
              <a:off x="968906" y="3811194"/>
              <a:ext cx="1557029"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70" b="0" i="0" u="none" strike="noStrike" kern="1200" cap="none" spc="0" normalizeH="0" baseline="0" noProof="0" dirty="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70" b="0" i="0" u="none" strike="noStrike" kern="1200" cap="none" spc="0" normalizeH="0" baseline="0" noProof="0" dirty="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777873" y="0"/>
              <a:ext cx="11017803" cy="6994525"/>
              <a:chOff x="777873" y="0"/>
              <a:chExt cx="11017803" cy="6994525"/>
            </a:xfrm>
          </p:grpSpPr>
          <p:pic>
            <p:nvPicPr>
              <p:cNvPr id="145" name="Picture 144"/>
              <p:cNvPicPr>
                <a:picLocks noChangeAspect="1"/>
              </p:cNvPicPr>
              <p:nvPr/>
            </p:nvPicPr>
            <p:blipFill rotWithShape="1">
              <a:blip r:embed="rId3" cstate="print">
                <a:extLst>
                  <a:ext uri="{28A0092B-C50C-407E-A947-70E740481C1C}">
                    <a14:useLocalDpi xmlns:a14="http://schemas.microsoft.com/office/drawing/2010/main"/>
                  </a:ext>
                </a:extLst>
              </a:blip>
              <a:srcRect t="17842" b="17842"/>
              <a:stretch/>
            </p:blipFill>
            <p:spPr>
              <a:xfrm>
                <a:off x="777873" y="0"/>
                <a:ext cx="10880728" cy="6994525"/>
              </a:xfrm>
              <a:prstGeom prst="rect">
                <a:avLst/>
              </a:prstGeom>
            </p:spPr>
          </p:pic>
          <p:sp>
            <p:nvSpPr>
              <p:cNvPr id="29" name="TextBox 28"/>
              <p:cNvSpPr txBox="1"/>
              <p:nvPr/>
            </p:nvSpPr>
            <p:spPr>
              <a:xfrm>
                <a:off x="3088485" y="3282378"/>
                <a:ext cx="1096305" cy="50321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iOS</a:t>
                </a:r>
              </a:p>
            </p:txBody>
          </p:sp>
          <p:sp>
            <p:nvSpPr>
              <p:cNvPr id="30" name="TextBox 29"/>
              <p:cNvSpPr txBox="1"/>
              <p:nvPr/>
            </p:nvSpPr>
            <p:spPr>
              <a:xfrm>
                <a:off x="10043076" y="3052770"/>
                <a:ext cx="1752600" cy="50321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470"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macOS</a:t>
                </a:r>
                <a:endPar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 name="Rectangle 22"/>
              <p:cNvSpPr/>
              <p:nvPr/>
            </p:nvSpPr>
            <p:spPr>
              <a:xfrm>
                <a:off x="2166791" y="1833043"/>
                <a:ext cx="2004459"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30766"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100703"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33378"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50195"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5471742" y="604868"/>
                <a:ext cx="1863587"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7481940" y="1023220"/>
                <a:ext cx="1862433"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10241777" y="1928242"/>
                <a:ext cx="1019253"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32279"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4886610" y="516075"/>
                <a:ext cx="550151"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8238901" y="4916397"/>
                <a:ext cx="3056286"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14462"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786179" y="4427655"/>
                <a:ext cx="2661370"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90500"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767"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30814"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9192"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Couchbase</a:t>
                </a: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 Lite for .NET</a:t>
                </a:r>
              </a:p>
            </p:txBody>
          </p:sp>
          <p:sp>
            <p:nvSpPr>
              <p:cNvPr id="47" name="Rectangle 46"/>
              <p:cNvSpPr/>
              <p:nvPr/>
            </p:nvSpPr>
            <p:spPr>
              <a:xfrm>
                <a:off x="9208529" y="2020778"/>
                <a:ext cx="756938"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Mailkit</a:t>
                </a:r>
              </a:p>
            </p:txBody>
          </p:sp>
          <p:sp>
            <p:nvSpPr>
              <p:cNvPr id="48" name="Rectangle 47"/>
              <p:cNvSpPr/>
              <p:nvPr/>
            </p:nvSpPr>
            <p:spPr>
              <a:xfrm>
                <a:off x="9624133" y="1344810"/>
                <a:ext cx="1322029"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5541063" y="184000"/>
                <a:ext cx="2467791"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36099"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4408" cy="553998"/>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81"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17670"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52743"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734864" y="1282187"/>
                <a:ext cx="2019720"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70" b="0" i="0" u="none" strike="noStrike" kern="1200" cap="none" spc="0" normalizeH="0" baseline="0" noProof="0" dirty="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5727"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5646"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9342"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70"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2807"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1916"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7995901" y="1534321"/>
                <a:ext cx="1484702"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71897"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8113"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7810"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60519"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77402"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16762"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853235" y="5735437"/>
                <a:ext cx="691215"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8176465" y="5323075"/>
                <a:ext cx="1284326"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Xamarin</a:t>
                </a: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70" name="Rectangle 69"/>
              <p:cNvSpPr/>
              <p:nvPr/>
            </p:nvSpPr>
            <p:spPr>
              <a:xfrm>
                <a:off x="9727303" y="6042374"/>
                <a:ext cx="594393" cy="3231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11" name="TextBox 10"/>
          <p:cNvSpPr txBox="1"/>
          <p:nvPr/>
        </p:nvSpPr>
        <p:spPr>
          <a:xfrm>
            <a:off x="4325216" y="3121239"/>
            <a:ext cx="3441968" cy="615522"/>
          </a:xfrm>
          <a:prstGeom prst="rect">
            <a:avLst/>
          </a:prstGeom>
          <a:noFill/>
        </p:spPr>
        <p:txBody>
          <a:bodyPr wrap="square" lIns="179285" tIns="143428" rIns="179285" bIns="143428" rtlCol="0" anchor="ctr" anchorCtr="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rPr>
              <a:t>.NET ECOSYSTEM</a:t>
            </a:r>
            <a:endParaRPr kumimoji="0" lang="en-US" sz="1176"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4"/>
          <a:stretch>
            <a:fillRect/>
          </a:stretch>
        </p:blipFill>
        <p:spPr>
          <a:xfrm>
            <a:off x="5064177" y="2481217"/>
            <a:ext cx="1932917" cy="1932917"/>
          </a:xfrm>
          <a:prstGeom prst="rect">
            <a:avLst/>
          </a:prstGeom>
        </p:spPr>
      </p:pic>
      <p:grpSp>
        <p:nvGrpSpPr>
          <p:cNvPr id="159" name="Group 158"/>
          <p:cNvGrpSpPr/>
          <p:nvPr/>
        </p:nvGrpSpPr>
        <p:grpSpPr>
          <a:xfrm>
            <a:off x="3727747" y="948230"/>
            <a:ext cx="5103974" cy="4835049"/>
            <a:chOff x="3802495" y="966747"/>
            <a:chExt cx="5206319" cy="4932002"/>
          </a:xfrm>
        </p:grpSpPr>
        <p:sp>
          <p:nvSpPr>
            <p:cNvPr id="10" name="Oval 9"/>
            <p:cNvSpPr/>
            <p:nvPr/>
          </p:nvSpPr>
          <p:spPr bwMode="auto">
            <a:xfrm>
              <a:off x="4149724" y="1428749"/>
              <a:ext cx="4137026" cy="41370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a:ea typeface="Segoe UI" pitchFamily="34" charset="0"/>
                <a:cs typeface="Segoe UI" pitchFamily="34" charset="0"/>
              </a:endParaRPr>
            </a:p>
          </p:txBody>
        </p:sp>
        <p:sp>
          <p:nvSpPr>
            <p:cNvPr id="143" name="Oval 142"/>
            <p:cNvSpPr/>
            <p:nvPr/>
          </p:nvSpPr>
          <p:spPr bwMode="auto">
            <a:xfrm>
              <a:off x="4085908" y="1879598"/>
              <a:ext cx="990600" cy="990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a:ea typeface="Segoe UI" pitchFamily="34" charset="0"/>
                <a:cs typeface="Segoe UI" pitchFamily="34" charset="0"/>
              </a:endParaRPr>
            </a:p>
          </p:txBody>
        </p:sp>
        <p:sp>
          <p:nvSpPr>
            <p:cNvPr id="141" name="Oval 140"/>
            <p:cNvSpPr/>
            <p:nvPr/>
          </p:nvSpPr>
          <p:spPr bwMode="auto">
            <a:xfrm>
              <a:off x="4808941" y="4908149"/>
              <a:ext cx="990600" cy="990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a:ea typeface="Segoe UI" pitchFamily="34" charset="0"/>
                <a:cs typeface="Segoe UI" pitchFamily="34" charset="0"/>
              </a:endParaRPr>
            </a:p>
          </p:txBody>
        </p:sp>
        <p:sp>
          <p:nvSpPr>
            <p:cNvPr id="75" name="Freeform 10"/>
            <p:cNvSpPr>
              <a:spLocks noEditPoints="1"/>
            </p:cNvSpPr>
            <p:nvPr/>
          </p:nvSpPr>
          <p:spPr bwMode="auto">
            <a:xfrm>
              <a:off x="4999037" y="5037177"/>
              <a:ext cx="610408" cy="626252"/>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142" name="Oval 141"/>
            <p:cNvSpPr/>
            <p:nvPr/>
          </p:nvSpPr>
          <p:spPr bwMode="auto">
            <a:xfrm>
              <a:off x="3955358" y="3858098"/>
              <a:ext cx="990600" cy="990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a:ea typeface="Segoe UI" pitchFamily="34" charset="0"/>
                <a:cs typeface="Segoe UI" pitchFamily="34" charset="0"/>
              </a:endParaRPr>
            </a:p>
          </p:txBody>
        </p:sp>
        <p:sp>
          <p:nvSpPr>
            <p:cNvPr id="140" name="Oval 139"/>
            <p:cNvSpPr/>
            <p:nvPr/>
          </p:nvSpPr>
          <p:spPr bwMode="auto">
            <a:xfrm>
              <a:off x="6614854" y="4870843"/>
              <a:ext cx="990600" cy="990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a:ea typeface="Segoe UI" pitchFamily="34" charset="0"/>
                <a:cs typeface="Segoe UI" pitchFamily="34" charset="0"/>
              </a:endParaRPr>
            </a:p>
          </p:txBody>
        </p:sp>
        <p:sp>
          <p:nvSpPr>
            <p:cNvPr id="84" name="Freeform 18"/>
            <p:cNvSpPr>
              <a:spLocks noEditPoints="1"/>
            </p:cNvSpPr>
            <p:nvPr/>
          </p:nvSpPr>
          <p:spPr bwMode="auto">
            <a:xfrm>
              <a:off x="6751637" y="5037177"/>
              <a:ext cx="717034" cy="632268"/>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137" name="Oval 136"/>
            <p:cNvSpPr/>
            <p:nvPr/>
          </p:nvSpPr>
          <p:spPr bwMode="auto">
            <a:xfrm>
              <a:off x="5729234" y="966747"/>
              <a:ext cx="990600" cy="990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a:ea typeface="Segoe UI" pitchFamily="34" charset="0"/>
                <a:cs typeface="Segoe UI" pitchFamily="34" charset="0"/>
              </a:endParaRPr>
            </a:p>
          </p:txBody>
        </p:sp>
        <p:sp>
          <p:nvSpPr>
            <p:cNvPr id="80" name="Freeform 14"/>
            <p:cNvSpPr>
              <a:spLocks noEditPoints="1"/>
            </p:cNvSpPr>
            <p:nvPr/>
          </p:nvSpPr>
          <p:spPr bwMode="auto">
            <a:xfrm>
              <a:off x="5937510" y="1200517"/>
              <a:ext cx="558334" cy="565584"/>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grpSp>
          <p:nvGrpSpPr>
            <p:cNvPr id="100" name="Group 35"/>
            <p:cNvGrpSpPr>
              <a:grpSpLocks noChangeAspect="1"/>
            </p:cNvGrpSpPr>
            <p:nvPr/>
          </p:nvGrpSpPr>
          <p:grpSpPr bwMode="auto">
            <a:xfrm>
              <a:off x="4253326" y="1940578"/>
              <a:ext cx="574838" cy="693476"/>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grpSp>
        <p:sp>
          <p:nvSpPr>
            <p:cNvPr id="138" name="Oval 137"/>
            <p:cNvSpPr/>
            <p:nvPr/>
          </p:nvSpPr>
          <p:spPr bwMode="auto">
            <a:xfrm>
              <a:off x="7359543" y="1897062"/>
              <a:ext cx="990600" cy="990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a:ea typeface="Segoe UI" pitchFamily="34" charset="0"/>
                <a:cs typeface="Segoe UI" pitchFamily="34" charset="0"/>
              </a:endParaRPr>
            </a:p>
          </p:txBody>
        </p:sp>
        <p:grpSp>
          <p:nvGrpSpPr>
            <p:cNvPr id="107" name="Group 42"/>
            <p:cNvGrpSpPr>
              <a:grpSpLocks noChangeAspect="1"/>
            </p:cNvGrpSpPr>
            <p:nvPr/>
          </p:nvGrpSpPr>
          <p:grpSpPr bwMode="auto">
            <a:xfrm>
              <a:off x="7529555" y="1989915"/>
              <a:ext cx="645478" cy="653036"/>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grpSp>
        <p:sp>
          <p:nvSpPr>
            <p:cNvPr id="139" name="Oval 138"/>
            <p:cNvSpPr/>
            <p:nvPr/>
          </p:nvSpPr>
          <p:spPr bwMode="auto">
            <a:xfrm>
              <a:off x="7553367" y="3864790"/>
              <a:ext cx="990600" cy="990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a:ea typeface="Segoe UI" pitchFamily="34" charset="0"/>
                <a:cs typeface="Segoe UI" pitchFamily="34" charset="0"/>
              </a:endParaRPr>
            </a:p>
          </p:txBody>
        </p:sp>
        <p:grpSp>
          <p:nvGrpSpPr>
            <p:cNvPr id="86" name="Group 21"/>
            <p:cNvGrpSpPr>
              <a:grpSpLocks noChangeAspect="1"/>
            </p:cNvGrpSpPr>
            <p:nvPr/>
          </p:nvGrpSpPr>
          <p:grpSpPr bwMode="auto">
            <a:xfrm>
              <a:off x="7792280" y="4028586"/>
              <a:ext cx="546718" cy="655542"/>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grpSp>
        <p:grpSp>
          <p:nvGrpSpPr>
            <p:cNvPr id="155" name="Group 154"/>
            <p:cNvGrpSpPr/>
            <p:nvPr/>
          </p:nvGrpSpPr>
          <p:grpSpPr>
            <a:xfrm>
              <a:off x="3802495" y="3020405"/>
              <a:ext cx="671724" cy="671724"/>
              <a:chOff x="3802495" y="3020405"/>
              <a:chExt cx="671724" cy="671724"/>
            </a:xfrm>
          </p:grpSpPr>
          <p:sp>
            <p:nvSpPr>
              <p:cNvPr id="154" name="Oval 153"/>
              <p:cNvSpPr/>
              <p:nvPr/>
            </p:nvSpPr>
            <p:spPr bwMode="auto">
              <a:xfrm>
                <a:off x="3802495" y="3020405"/>
                <a:ext cx="671724" cy="6717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a:ea typeface="Segoe UI" pitchFamily="34" charset="0"/>
                  <a:cs typeface="Segoe UI" pitchFamily="34" charset="0"/>
                </a:endParaRPr>
              </a:p>
            </p:txBody>
          </p:sp>
          <p:grpSp>
            <p:nvGrpSpPr>
              <p:cNvPr id="149" name="Group 49"/>
              <p:cNvGrpSpPr>
                <a:grpSpLocks noChangeAspect="1"/>
              </p:cNvGrpSpPr>
              <p:nvPr/>
            </p:nvGrpSpPr>
            <p:grpSpPr bwMode="auto">
              <a:xfrm>
                <a:off x="3949980" y="3209536"/>
                <a:ext cx="469620" cy="299956"/>
                <a:chOff x="3417" y="1882"/>
                <a:chExt cx="1002" cy="640"/>
              </a:xfrm>
              <a:solidFill>
                <a:schemeClr val="bg1"/>
              </a:solidFill>
            </p:grpSpPr>
            <p:sp>
              <p:nvSpPr>
                <p:cNvPr id="151" name="Freeform 50"/>
                <p:cNvSpPr>
                  <a:spLocks noEditPoints="1"/>
                </p:cNvSpPr>
                <p:nvPr/>
              </p:nvSpPr>
              <p:spPr bwMode="auto">
                <a:xfrm>
                  <a:off x="3417" y="1914"/>
                  <a:ext cx="34" cy="598"/>
                </a:xfrm>
                <a:custGeom>
                  <a:avLst/>
                  <a:gdLst>
                    <a:gd name="T0" fmla="*/ 17 w 17"/>
                    <a:gd name="T1" fmla="*/ 10 h 296"/>
                    <a:gd name="T2" fmla="*/ 8 w 17"/>
                    <a:gd name="T3" fmla="*/ 19 h 296"/>
                    <a:gd name="T4" fmla="*/ 0 w 17"/>
                    <a:gd name="T5" fmla="*/ 10 h 296"/>
                    <a:gd name="T6" fmla="*/ 9 w 17"/>
                    <a:gd name="T7" fmla="*/ 0 h 296"/>
                    <a:gd name="T8" fmla="*/ 17 w 17"/>
                    <a:gd name="T9" fmla="*/ 10 h 296"/>
                    <a:gd name="T10" fmla="*/ 4 w 17"/>
                    <a:gd name="T11" fmla="*/ 296 h 296"/>
                    <a:gd name="T12" fmla="*/ 4 w 17"/>
                    <a:gd name="T13" fmla="*/ 77 h 296"/>
                    <a:gd name="T14" fmla="*/ 13 w 17"/>
                    <a:gd name="T15" fmla="*/ 77 h 296"/>
                    <a:gd name="T16" fmla="*/ 13 w 17"/>
                    <a:gd name="T17" fmla="*/ 296 h 296"/>
                    <a:gd name="T18" fmla="*/ 4 w 17"/>
                    <a:gd name="T19"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96">
                      <a:moveTo>
                        <a:pt x="17" y="10"/>
                      </a:moveTo>
                      <a:cubicBezTo>
                        <a:pt x="17" y="15"/>
                        <a:pt x="14" y="19"/>
                        <a:pt x="8" y="19"/>
                      </a:cubicBezTo>
                      <a:cubicBezTo>
                        <a:pt x="4" y="19"/>
                        <a:pt x="0" y="15"/>
                        <a:pt x="0" y="10"/>
                      </a:cubicBezTo>
                      <a:cubicBezTo>
                        <a:pt x="0" y="5"/>
                        <a:pt x="4" y="0"/>
                        <a:pt x="9" y="0"/>
                      </a:cubicBezTo>
                      <a:cubicBezTo>
                        <a:pt x="14" y="0"/>
                        <a:pt x="17" y="5"/>
                        <a:pt x="17" y="10"/>
                      </a:cubicBezTo>
                      <a:close/>
                      <a:moveTo>
                        <a:pt x="4" y="296"/>
                      </a:moveTo>
                      <a:cubicBezTo>
                        <a:pt x="4" y="77"/>
                        <a:pt x="4" y="77"/>
                        <a:pt x="4" y="77"/>
                      </a:cubicBezTo>
                      <a:cubicBezTo>
                        <a:pt x="13" y="77"/>
                        <a:pt x="13" y="77"/>
                        <a:pt x="13" y="77"/>
                      </a:cubicBezTo>
                      <a:cubicBezTo>
                        <a:pt x="13" y="296"/>
                        <a:pt x="13" y="296"/>
                        <a:pt x="13" y="296"/>
                      </a:cubicBezTo>
                      <a:lnTo>
                        <a:pt x="4"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152" name="Freeform 51"/>
                <p:cNvSpPr>
                  <a:spLocks noEditPoints="1"/>
                </p:cNvSpPr>
                <p:nvPr/>
              </p:nvSpPr>
              <p:spPr bwMode="auto">
                <a:xfrm>
                  <a:off x="3536" y="1882"/>
                  <a:ext cx="510" cy="640"/>
                </a:xfrm>
                <a:custGeom>
                  <a:avLst/>
                  <a:gdLst>
                    <a:gd name="T0" fmla="*/ 253 w 253"/>
                    <a:gd name="T1" fmla="*/ 156 h 317"/>
                    <a:gd name="T2" fmla="*/ 124 w 253"/>
                    <a:gd name="T3" fmla="*/ 317 h 317"/>
                    <a:gd name="T4" fmla="*/ 0 w 253"/>
                    <a:gd name="T5" fmla="*/ 161 h 317"/>
                    <a:gd name="T6" fmla="*/ 129 w 253"/>
                    <a:gd name="T7" fmla="*/ 0 h 317"/>
                    <a:gd name="T8" fmla="*/ 253 w 253"/>
                    <a:gd name="T9" fmla="*/ 156 h 317"/>
                    <a:gd name="T10" fmla="*/ 10 w 253"/>
                    <a:gd name="T11" fmla="*/ 158 h 317"/>
                    <a:gd name="T12" fmla="*/ 125 w 253"/>
                    <a:gd name="T13" fmla="*/ 307 h 317"/>
                    <a:gd name="T14" fmla="*/ 243 w 253"/>
                    <a:gd name="T15" fmla="*/ 157 h 317"/>
                    <a:gd name="T16" fmla="*/ 130 w 253"/>
                    <a:gd name="T17" fmla="*/ 11 h 317"/>
                    <a:gd name="T18" fmla="*/ 10 w 253"/>
                    <a:gd name="T19" fmla="*/ 15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17">
                      <a:moveTo>
                        <a:pt x="253" y="156"/>
                      </a:moveTo>
                      <a:cubicBezTo>
                        <a:pt x="253" y="266"/>
                        <a:pt x="191" y="317"/>
                        <a:pt x="124" y="317"/>
                      </a:cubicBezTo>
                      <a:cubicBezTo>
                        <a:pt x="56" y="317"/>
                        <a:pt x="0" y="262"/>
                        <a:pt x="0" y="161"/>
                      </a:cubicBezTo>
                      <a:cubicBezTo>
                        <a:pt x="0" y="56"/>
                        <a:pt x="58" y="0"/>
                        <a:pt x="129" y="0"/>
                      </a:cubicBezTo>
                      <a:cubicBezTo>
                        <a:pt x="199" y="0"/>
                        <a:pt x="253" y="55"/>
                        <a:pt x="253" y="156"/>
                      </a:cubicBezTo>
                      <a:close/>
                      <a:moveTo>
                        <a:pt x="10" y="158"/>
                      </a:moveTo>
                      <a:cubicBezTo>
                        <a:pt x="10" y="242"/>
                        <a:pt x="50" y="307"/>
                        <a:pt x="125" y="307"/>
                      </a:cubicBezTo>
                      <a:cubicBezTo>
                        <a:pt x="200" y="307"/>
                        <a:pt x="243" y="240"/>
                        <a:pt x="243" y="157"/>
                      </a:cubicBezTo>
                      <a:cubicBezTo>
                        <a:pt x="243" y="81"/>
                        <a:pt x="209" y="11"/>
                        <a:pt x="130" y="11"/>
                      </a:cubicBezTo>
                      <a:cubicBezTo>
                        <a:pt x="51" y="11"/>
                        <a:pt x="10" y="77"/>
                        <a:pt x="1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sp>
              <p:nvSpPr>
                <p:cNvPr id="153" name="Freeform 52"/>
                <p:cNvSpPr>
                  <a:spLocks/>
                </p:cNvSpPr>
                <p:nvPr/>
              </p:nvSpPr>
              <p:spPr bwMode="auto">
                <a:xfrm>
                  <a:off x="4104" y="1884"/>
                  <a:ext cx="315" cy="636"/>
                </a:xfrm>
                <a:custGeom>
                  <a:avLst/>
                  <a:gdLst>
                    <a:gd name="T0" fmla="*/ 4 w 156"/>
                    <a:gd name="T1" fmla="*/ 287 h 315"/>
                    <a:gd name="T2" fmla="*/ 67 w 156"/>
                    <a:gd name="T3" fmla="*/ 307 h 315"/>
                    <a:gd name="T4" fmla="*/ 147 w 156"/>
                    <a:gd name="T5" fmla="*/ 234 h 315"/>
                    <a:gd name="T6" fmla="*/ 79 w 156"/>
                    <a:gd name="T7" fmla="*/ 154 h 315"/>
                    <a:gd name="T8" fmla="*/ 7 w 156"/>
                    <a:gd name="T9" fmla="*/ 77 h 315"/>
                    <a:gd name="T10" fmla="*/ 91 w 156"/>
                    <a:gd name="T11" fmla="*/ 0 h 315"/>
                    <a:gd name="T12" fmla="*/ 145 w 156"/>
                    <a:gd name="T13" fmla="*/ 13 h 315"/>
                    <a:gd name="T14" fmla="*/ 142 w 156"/>
                    <a:gd name="T15" fmla="*/ 21 h 315"/>
                    <a:gd name="T16" fmla="*/ 90 w 156"/>
                    <a:gd name="T17" fmla="*/ 9 h 315"/>
                    <a:gd name="T18" fmla="*/ 17 w 156"/>
                    <a:gd name="T19" fmla="*/ 76 h 315"/>
                    <a:gd name="T20" fmla="*/ 87 w 156"/>
                    <a:gd name="T21" fmla="*/ 147 h 315"/>
                    <a:gd name="T22" fmla="*/ 156 w 156"/>
                    <a:gd name="T23" fmla="*/ 232 h 315"/>
                    <a:gd name="T24" fmla="*/ 65 w 156"/>
                    <a:gd name="T25" fmla="*/ 315 h 315"/>
                    <a:gd name="T26" fmla="*/ 0 w 156"/>
                    <a:gd name="T27" fmla="*/ 296 h 315"/>
                    <a:gd name="T28" fmla="*/ 4 w 156"/>
                    <a:gd name="T29" fmla="*/ 28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315">
                      <a:moveTo>
                        <a:pt x="4" y="287"/>
                      </a:moveTo>
                      <a:cubicBezTo>
                        <a:pt x="19" y="297"/>
                        <a:pt x="45" y="307"/>
                        <a:pt x="67" y="307"/>
                      </a:cubicBezTo>
                      <a:cubicBezTo>
                        <a:pt x="109" y="307"/>
                        <a:pt x="147" y="277"/>
                        <a:pt x="147" y="234"/>
                      </a:cubicBezTo>
                      <a:cubicBezTo>
                        <a:pt x="147" y="193"/>
                        <a:pt x="122" y="172"/>
                        <a:pt x="79" y="154"/>
                      </a:cubicBezTo>
                      <a:cubicBezTo>
                        <a:pt x="41" y="138"/>
                        <a:pt x="7" y="120"/>
                        <a:pt x="7" y="77"/>
                      </a:cubicBezTo>
                      <a:cubicBezTo>
                        <a:pt x="7" y="31"/>
                        <a:pt x="42" y="0"/>
                        <a:pt x="91" y="0"/>
                      </a:cubicBezTo>
                      <a:cubicBezTo>
                        <a:pt x="117" y="0"/>
                        <a:pt x="136" y="7"/>
                        <a:pt x="145" y="13"/>
                      </a:cubicBezTo>
                      <a:cubicBezTo>
                        <a:pt x="142" y="21"/>
                        <a:pt x="142" y="21"/>
                        <a:pt x="142" y="21"/>
                      </a:cubicBezTo>
                      <a:cubicBezTo>
                        <a:pt x="134" y="16"/>
                        <a:pt x="113" y="9"/>
                        <a:pt x="90" y="9"/>
                      </a:cubicBezTo>
                      <a:cubicBezTo>
                        <a:pt x="39" y="9"/>
                        <a:pt x="17" y="47"/>
                        <a:pt x="17" y="76"/>
                      </a:cubicBezTo>
                      <a:cubicBezTo>
                        <a:pt x="17" y="115"/>
                        <a:pt x="47" y="128"/>
                        <a:pt x="87" y="147"/>
                      </a:cubicBezTo>
                      <a:cubicBezTo>
                        <a:pt x="132" y="169"/>
                        <a:pt x="156" y="189"/>
                        <a:pt x="156" y="232"/>
                      </a:cubicBezTo>
                      <a:cubicBezTo>
                        <a:pt x="156" y="278"/>
                        <a:pt x="124" y="315"/>
                        <a:pt x="65" y="315"/>
                      </a:cubicBezTo>
                      <a:cubicBezTo>
                        <a:pt x="41" y="315"/>
                        <a:pt x="13" y="307"/>
                        <a:pt x="0" y="296"/>
                      </a:cubicBezTo>
                      <a:lnTo>
                        <a:pt x="4"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endParaRPr>
                </a:p>
              </p:txBody>
            </p:sp>
          </p:grpSp>
        </p:grpSp>
        <p:grpSp>
          <p:nvGrpSpPr>
            <p:cNvPr id="158" name="Group 157"/>
            <p:cNvGrpSpPr/>
            <p:nvPr/>
          </p:nvGrpSpPr>
          <p:grpSpPr>
            <a:xfrm>
              <a:off x="7594323" y="3036083"/>
              <a:ext cx="1414491" cy="688528"/>
              <a:chOff x="7594323" y="3036083"/>
              <a:chExt cx="1414491" cy="688528"/>
            </a:xfrm>
          </p:grpSpPr>
          <p:sp>
            <p:nvSpPr>
              <p:cNvPr id="157" name="Oval 156"/>
              <p:cNvSpPr/>
              <p:nvPr/>
            </p:nvSpPr>
            <p:spPr bwMode="auto">
              <a:xfrm>
                <a:off x="7894637" y="3036083"/>
                <a:ext cx="688528" cy="6885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a:ea typeface="Segoe UI" pitchFamily="34" charset="0"/>
                  <a:cs typeface="Segoe UI" pitchFamily="34" charset="0"/>
                </a:endParaRPr>
              </a:p>
            </p:txBody>
          </p:sp>
          <p:sp>
            <p:nvSpPr>
              <p:cNvPr id="156" name="TextBox 155"/>
              <p:cNvSpPr txBox="1"/>
              <p:nvPr/>
            </p:nvSpPr>
            <p:spPr>
              <a:xfrm>
                <a:off x="7594323" y="3039160"/>
                <a:ext cx="1414491" cy="627864"/>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gradFill>
                      <a:gsLst>
                        <a:gs pos="1333">
                          <a:srgbClr val="FFFFFF"/>
                        </a:gs>
                        <a:gs pos="8000">
                          <a:srgbClr val="FFFFFF"/>
                        </a:gs>
                      </a:gsLst>
                      <a:lin ang="5400000" scaled="0"/>
                    </a:gradFill>
                    <a:effectLst/>
                    <a:uLnTx/>
                    <a:uFillTx/>
                    <a:latin typeface="Segoe UI"/>
                    <a:ea typeface="+mn-ea"/>
                    <a:cs typeface="+mn-cs"/>
                  </a:rPr>
                  <a:t>macOS</a:t>
                </a:r>
                <a:r>
                  <a:rPr kumimoji="0" lang="en-US" sz="2353" b="0" i="0" u="none" strike="noStrike" kern="1200" cap="none" spc="0" normalizeH="0" baseline="0" noProof="0">
                    <a:ln>
                      <a:noFill/>
                    </a:ln>
                    <a:gradFill>
                      <a:gsLst>
                        <a:gs pos="1333">
                          <a:srgbClr val="FFFFFF"/>
                        </a:gs>
                        <a:gs pos="8000">
                          <a:srgbClr val="FFFFFF"/>
                        </a:gs>
                      </a:gsLst>
                      <a:lin ang="5400000" scaled="0"/>
                    </a:gradFill>
                    <a:effectLst/>
                    <a:uLnTx/>
                    <a:uFillTx/>
                    <a:latin typeface="Segoe UI"/>
                    <a:ea typeface="+mn-ea"/>
                    <a:cs typeface="+mn-cs"/>
                  </a:rPr>
                  <a:t> </a:t>
                </a:r>
              </a:p>
            </p:txBody>
          </p:sp>
        </p:grpSp>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28687" y="4059565"/>
              <a:ext cx="516302" cy="608496"/>
            </a:xfrm>
            <a:prstGeom prst="rect">
              <a:avLst/>
            </a:prstGeom>
          </p:spPr>
        </p:pic>
      </p:grpSp>
      <p:grpSp>
        <p:nvGrpSpPr>
          <p:cNvPr id="2" name="Group 1"/>
          <p:cNvGrpSpPr/>
          <p:nvPr/>
        </p:nvGrpSpPr>
        <p:grpSpPr>
          <a:xfrm>
            <a:off x="4126349" y="964256"/>
            <a:ext cx="1207212" cy="588060"/>
            <a:chOff x="4037268" y="942199"/>
            <a:chExt cx="1231419" cy="599852"/>
          </a:xfrm>
        </p:grpSpPr>
        <p:sp>
          <p:nvSpPr>
            <p:cNvPr id="97" name="Rectangle 96"/>
            <p:cNvSpPr/>
            <p:nvPr/>
          </p:nvSpPr>
          <p:spPr>
            <a:xfrm>
              <a:off x="4479688" y="942199"/>
              <a:ext cx="788999" cy="338554"/>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4037268" y="1203497"/>
              <a:ext cx="708848" cy="338554"/>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err="1">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8" b="1" i="0" u="none" strike="noStrike" kern="1200" cap="none" spc="0" normalizeH="0" baseline="0" noProof="0" dirty="0">
                <a:ln>
                  <a:noFill/>
                </a:ln>
                <a:gradFill>
                  <a:gsLst>
                    <a:gs pos="1333">
                      <a:srgbClr val="FFFFFF"/>
                    </a:gs>
                    <a:gs pos="8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2183379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nodeType="afterEffect">
                                  <p:stCondLst>
                                    <p:cond delay="250"/>
                                  </p:stCondLst>
                                  <p:childTnLst>
                                    <p:set>
                                      <p:cBhvr>
                                        <p:cTn id="10" dur="1" fill="hold">
                                          <p:stCondLst>
                                            <p:cond delay="0"/>
                                          </p:stCondLst>
                                        </p:cTn>
                                        <p:tgtEl>
                                          <p:spTgt spid="159"/>
                                        </p:tgtEl>
                                        <p:attrNameLst>
                                          <p:attrName>style.visibility</p:attrName>
                                        </p:attrNameLst>
                                      </p:cBhvr>
                                      <p:to>
                                        <p:strVal val="visible"/>
                                      </p:to>
                                    </p:set>
                                    <p:anim calcmode="lin" valueType="num">
                                      <p:cBhvr>
                                        <p:cTn id="11" dur="500" fill="hold"/>
                                        <p:tgtEl>
                                          <p:spTgt spid="159"/>
                                        </p:tgtEl>
                                        <p:attrNameLst>
                                          <p:attrName>ppt_w</p:attrName>
                                        </p:attrNameLst>
                                      </p:cBhvr>
                                      <p:tavLst>
                                        <p:tav tm="0">
                                          <p:val>
                                            <p:fltVal val="0"/>
                                          </p:val>
                                        </p:tav>
                                        <p:tav tm="100000">
                                          <p:val>
                                            <p:strVal val="#ppt_w"/>
                                          </p:val>
                                        </p:tav>
                                      </p:tavLst>
                                    </p:anim>
                                    <p:anim calcmode="lin" valueType="num">
                                      <p:cBhvr>
                                        <p:cTn id="12" dur="500" fill="hold"/>
                                        <p:tgtEl>
                                          <p:spTgt spid="159"/>
                                        </p:tgtEl>
                                        <p:attrNameLst>
                                          <p:attrName>ppt_h</p:attrName>
                                        </p:attrNameLst>
                                      </p:cBhvr>
                                      <p:tavLst>
                                        <p:tav tm="0">
                                          <p:val>
                                            <p:fltVal val="0"/>
                                          </p:val>
                                        </p:tav>
                                        <p:tav tm="100000">
                                          <p:val>
                                            <p:strVal val="#ppt_h"/>
                                          </p:val>
                                        </p:tav>
                                      </p:tavLst>
                                    </p:anim>
                                    <p:animEffect transition="in" filter="fade">
                                      <p:cBhvr>
                                        <p:cTn id="13" dur="500"/>
                                        <p:tgtEl>
                                          <p:spTgt spid="15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fade">
                                      <p:cBhvr>
                                        <p:cTn id="25" dur="500"/>
                                        <p:tgtEl>
                                          <p:spTgt spid="147"/>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extLst>
              <a:ext uri="{BEBA8EAE-BF5A-486C-A8C5-ECC9F3942E4B}">
                <a14:imgProps xmlns:a14="http://schemas.microsoft.com/office/drawing/2010/main">
                  <a14:imgLayer r:embed="rId4">
                    <a14:imgEffect>
                      <a14:backgroundRemoval t="2183" b="98690" l="2555" r="96168">
                        <a14:foregroundMark x1="30657" y1="78166" x2="23175" y2="92358"/>
                        <a14:foregroundMark x1="23175" y1="92358" x2="23175" y2="92358"/>
                        <a14:foregroundMark x1="96168" y1="52838" x2="71350" y2="67467"/>
                        <a14:foregroundMark x1="36679" y1="36463" x2="44891" y2="68559"/>
                        <a14:foregroundMark x1="43431" y1="34934" x2="43978" y2="55022"/>
                        <a14:foregroundMark x1="47628" y1="36900" x2="47993" y2="55022"/>
                        <a14:foregroundMark x1="57299" y1="41703" x2="58212" y2="52838"/>
                        <a14:foregroundMark x1="62956" y1="42358" x2="59854" y2="63974"/>
                        <a14:foregroundMark x1="58577" y1="37555" x2="47993" y2="68777"/>
                        <a14:foregroundMark x1="42883" y1="63537" x2="34489" y2="66812"/>
                        <a14:foregroundMark x1="20985" y1="16594" x2="2737" y2="8952"/>
                        <a14:foregroundMark x1="31934" y1="85153" x2="24088" y2="98908"/>
                        <a14:foregroundMark x1="21168" y1="17904" x2="9124" y2="2183"/>
                        <a14:foregroundMark x1="53285" y1="39738" x2="52555" y2="49127"/>
                      </a14:backgroundRemoval>
                    </a14:imgEffect>
                  </a14:imgLayer>
                </a14:imgProps>
              </a:ext>
              <a:ext uri="{28A0092B-C50C-407E-A947-70E740481C1C}">
                <a14:useLocalDpi xmlns:a14="http://schemas.microsoft.com/office/drawing/2010/main"/>
              </a:ext>
            </a:extLst>
          </a:blip>
          <a:stretch>
            <a:fillRect/>
          </a:stretch>
        </p:blipFill>
        <p:spPr>
          <a:xfrm>
            <a:off x="9337759" y="3387249"/>
            <a:ext cx="1584307" cy="1324111"/>
          </a:xfrm>
          <a:prstGeom prst="rect">
            <a:avLst/>
          </a:prstGeom>
        </p:spPr>
      </p:pic>
      <p:sp>
        <p:nvSpPr>
          <p:cNvPr id="6" name="Rectangle 5"/>
          <p:cNvSpPr/>
          <p:nvPr/>
        </p:nvSpPr>
        <p:spPr>
          <a:xfrm>
            <a:off x="865" y="487"/>
            <a:ext cx="3813176" cy="68570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290556" y="1712410"/>
            <a:ext cx="3233977" cy="2463612"/>
          </a:xfrm>
        </p:spPr>
        <p:txBody>
          <a:bodyPr>
            <a:normAutofit/>
          </a:bodyPr>
          <a:lstStyle/>
          <a:p>
            <a:r>
              <a:rPr lang="en-US" sz="53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Technical Steering Group</a:t>
            </a:r>
            <a:endParaRPr lang="en-GB" sz="53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4070085" y="395786"/>
            <a:ext cx="7828154" cy="1466028"/>
          </a:xfrm>
        </p:spPr>
        <p:txBody>
          <a:bodyPr>
            <a:normAutofit/>
          </a:bodyPr>
          <a:lstStyle/>
          <a:p>
            <a:pPr marL="0" indent="0">
              <a:buNone/>
            </a:pPr>
            <a:r>
              <a:rPr lang="en-US" sz="3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Las </a:t>
            </a:r>
            <a:r>
              <a:rPr lang="en-US" sz="320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siguientes</a:t>
            </a:r>
            <a:r>
              <a:rPr lang="en-US" sz="3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a:t>
            </a:r>
            <a:r>
              <a:rPr lang="en-US" sz="320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compañias</a:t>
            </a:r>
            <a:r>
              <a:rPr lang="en-US" sz="3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a:t>
            </a:r>
            <a:r>
              <a:rPr lang="en-US" sz="320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contribuyen</a:t>
            </a:r>
            <a:r>
              <a:rPr lang="en-US" sz="3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a:t>
            </a:r>
            <a:r>
              <a:rPr lang="en-US" sz="320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en</a:t>
            </a:r>
            <a:r>
              <a:rPr lang="en-US" sz="3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.NET</a:t>
            </a:r>
            <a:endParaRPr lang="en-GB" sz="3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0555" y="395445"/>
            <a:ext cx="2542117" cy="924567"/>
          </a:xfrm>
          <a:prstGeom prst="rect">
            <a:avLst/>
          </a:prstGeom>
        </p:spPr>
      </p:pic>
      <p:pic>
        <p:nvPicPr>
          <p:cNvPr id="10" name="Picture 9"/>
          <p:cNvPicPr>
            <a:picLocks noChangeAspect="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4220091" y="5120474"/>
            <a:ext cx="2443702" cy="889276"/>
          </a:xfrm>
          <a:prstGeom prst="rect">
            <a:avLst/>
          </a:prstGeom>
        </p:spPr>
      </p:pic>
      <p:pic>
        <p:nvPicPr>
          <p:cNvPr id="1028" name="Picture 4" descr="http://logok.org/wp-content/uploads/2014/07/Samsung-logo-2015-Nobg.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p:blipFill>
        <p:spPr bwMode="auto">
          <a:xfrm>
            <a:off x="4070085" y="3719047"/>
            <a:ext cx="3625098" cy="667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929640" y="560568"/>
            <a:ext cx="3847496" cy="3847496"/>
          </a:xfrm>
          <a:prstGeom prst="rect">
            <a:avLst/>
          </a:prstGeom>
        </p:spPr>
      </p:pic>
      <p:pic>
        <p:nvPicPr>
          <p:cNvPr id="12" name="MS logo white"/>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8511367" y="2034138"/>
            <a:ext cx="3261990" cy="697872"/>
          </a:xfrm>
          <a:prstGeom prst="rect">
            <a:avLst/>
          </a:prstGeom>
        </p:spPr>
      </p:pic>
      <p:grpSp>
        <p:nvGrpSpPr>
          <p:cNvPr id="13" name="Group 4"/>
          <p:cNvGrpSpPr>
            <a:grpSpLocks noChangeAspect="1"/>
          </p:cNvGrpSpPr>
          <p:nvPr/>
        </p:nvGrpSpPr>
        <p:grpSpPr bwMode="auto">
          <a:xfrm>
            <a:off x="5710101" y="3626138"/>
            <a:ext cx="4735243" cy="1563852"/>
            <a:chOff x="2834" y="1846"/>
            <a:chExt cx="2168" cy="716"/>
          </a:xfrm>
        </p:grpSpPr>
        <p:sp>
          <p:nvSpPr>
            <p:cNvPr id="14" name="Freeform 5"/>
            <p:cNvSpPr>
              <a:spLocks noEditPoints="1"/>
            </p:cNvSpPr>
            <p:nvPr/>
          </p:nvSpPr>
          <p:spPr bwMode="auto">
            <a:xfrm>
              <a:off x="3405" y="2044"/>
              <a:ext cx="357" cy="357"/>
            </a:xfrm>
            <a:custGeom>
              <a:avLst/>
              <a:gdLst>
                <a:gd name="T0" fmla="*/ 178 w 178"/>
                <a:gd name="T1" fmla="*/ 89 h 177"/>
                <a:gd name="T2" fmla="*/ 89 w 178"/>
                <a:gd name="T3" fmla="*/ 177 h 177"/>
                <a:gd name="T4" fmla="*/ 0 w 178"/>
                <a:gd name="T5" fmla="*/ 89 h 177"/>
                <a:gd name="T6" fmla="*/ 89 w 178"/>
                <a:gd name="T7" fmla="*/ 0 h 177"/>
                <a:gd name="T8" fmla="*/ 178 w 178"/>
                <a:gd name="T9" fmla="*/ 89 h 177"/>
                <a:gd name="T10" fmla="*/ 139 w 178"/>
                <a:gd name="T11" fmla="*/ 89 h 177"/>
                <a:gd name="T12" fmla="*/ 89 w 178"/>
                <a:gd name="T13" fmla="*/ 35 h 177"/>
                <a:gd name="T14" fmla="*/ 39 w 178"/>
                <a:gd name="T15" fmla="*/ 89 h 177"/>
                <a:gd name="T16" fmla="*/ 89 w 178"/>
                <a:gd name="T17" fmla="*/ 142 h 177"/>
                <a:gd name="T18" fmla="*/ 139 w 178"/>
                <a:gd name="T19" fmla="*/ 8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7">
                  <a:moveTo>
                    <a:pt x="178" y="89"/>
                  </a:moveTo>
                  <a:cubicBezTo>
                    <a:pt x="178" y="140"/>
                    <a:pt x="138" y="177"/>
                    <a:pt x="89" y="177"/>
                  </a:cubicBezTo>
                  <a:cubicBezTo>
                    <a:pt x="40" y="177"/>
                    <a:pt x="0" y="140"/>
                    <a:pt x="0" y="89"/>
                  </a:cubicBezTo>
                  <a:cubicBezTo>
                    <a:pt x="0" y="37"/>
                    <a:pt x="40" y="0"/>
                    <a:pt x="89" y="0"/>
                  </a:cubicBezTo>
                  <a:cubicBezTo>
                    <a:pt x="138" y="0"/>
                    <a:pt x="178" y="37"/>
                    <a:pt x="178" y="89"/>
                  </a:cubicBezTo>
                  <a:close/>
                  <a:moveTo>
                    <a:pt x="139" y="89"/>
                  </a:moveTo>
                  <a:cubicBezTo>
                    <a:pt x="139" y="57"/>
                    <a:pt x="116" y="35"/>
                    <a:pt x="89" y="35"/>
                  </a:cubicBezTo>
                  <a:cubicBezTo>
                    <a:pt x="62" y="35"/>
                    <a:pt x="39" y="57"/>
                    <a:pt x="39" y="89"/>
                  </a:cubicBezTo>
                  <a:cubicBezTo>
                    <a:pt x="39" y="120"/>
                    <a:pt x="62" y="142"/>
                    <a:pt x="89" y="142"/>
                  </a:cubicBezTo>
                  <a:cubicBezTo>
                    <a:pt x="116" y="142"/>
                    <a:pt x="139" y="120"/>
                    <a:pt x="139"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Freeform 6"/>
            <p:cNvSpPr>
              <a:spLocks noEditPoints="1"/>
            </p:cNvSpPr>
            <p:nvPr/>
          </p:nvSpPr>
          <p:spPr bwMode="auto">
            <a:xfrm>
              <a:off x="3790" y="2044"/>
              <a:ext cx="358" cy="357"/>
            </a:xfrm>
            <a:custGeom>
              <a:avLst/>
              <a:gdLst>
                <a:gd name="T0" fmla="*/ 178 w 178"/>
                <a:gd name="T1" fmla="*/ 89 h 177"/>
                <a:gd name="T2" fmla="*/ 89 w 178"/>
                <a:gd name="T3" fmla="*/ 177 h 177"/>
                <a:gd name="T4" fmla="*/ 0 w 178"/>
                <a:gd name="T5" fmla="*/ 89 h 177"/>
                <a:gd name="T6" fmla="*/ 89 w 178"/>
                <a:gd name="T7" fmla="*/ 0 h 177"/>
                <a:gd name="T8" fmla="*/ 178 w 178"/>
                <a:gd name="T9" fmla="*/ 89 h 177"/>
                <a:gd name="T10" fmla="*/ 139 w 178"/>
                <a:gd name="T11" fmla="*/ 89 h 177"/>
                <a:gd name="T12" fmla="*/ 89 w 178"/>
                <a:gd name="T13" fmla="*/ 35 h 177"/>
                <a:gd name="T14" fmla="*/ 39 w 178"/>
                <a:gd name="T15" fmla="*/ 89 h 177"/>
                <a:gd name="T16" fmla="*/ 89 w 178"/>
                <a:gd name="T17" fmla="*/ 142 h 177"/>
                <a:gd name="T18" fmla="*/ 139 w 178"/>
                <a:gd name="T19" fmla="*/ 8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7">
                  <a:moveTo>
                    <a:pt x="178" y="89"/>
                  </a:moveTo>
                  <a:cubicBezTo>
                    <a:pt x="178" y="140"/>
                    <a:pt x="138" y="177"/>
                    <a:pt x="89" y="177"/>
                  </a:cubicBezTo>
                  <a:cubicBezTo>
                    <a:pt x="40" y="177"/>
                    <a:pt x="0" y="140"/>
                    <a:pt x="0" y="89"/>
                  </a:cubicBezTo>
                  <a:cubicBezTo>
                    <a:pt x="0" y="37"/>
                    <a:pt x="40" y="0"/>
                    <a:pt x="89" y="0"/>
                  </a:cubicBezTo>
                  <a:cubicBezTo>
                    <a:pt x="138" y="0"/>
                    <a:pt x="178" y="37"/>
                    <a:pt x="178" y="89"/>
                  </a:cubicBezTo>
                  <a:close/>
                  <a:moveTo>
                    <a:pt x="139" y="89"/>
                  </a:moveTo>
                  <a:cubicBezTo>
                    <a:pt x="139" y="57"/>
                    <a:pt x="116" y="35"/>
                    <a:pt x="89" y="35"/>
                  </a:cubicBezTo>
                  <a:cubicBezTo>
                    <a:pt x="62" y="35"/>
                    <a:pt x="39" y="57"/>
                    <a:pt x="39" y="89"/>
                  </a:cubicBezTo>
                  <a:cubicBezTo>
                    <a:pt x="39" y="120"/>
                    <a:pt x="62" y="142"/>
                    <a:pt x="89" y="142"/>
                  </a:cubicBezTo>
                  <a:cubicBezTo>
                    <a:pt x="116" y="142"/>
                    <a:pt x="139" y="120"/>
                    <a:pt x="139"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Freeform 7"/>
            <p:cNvSpPr>
              <a:spLocks noEditPoints="1"/>
            </p:cNvSpPr>
            <p:nvPr/>
          </p:nvSpPr>
          <p:spPr bwMode="auto">
            <a:xfrm>
              <a:off x="4176" y="2044"/>
              <a:ext cx="342" cy="518"/>
            </a:xfrm>
            <a:custGeom>
              <a:avLst/>
              <a:gdLst>
                <a:gd name="T0" fmla="*/ 170 w 170"/>
                <a:gd name="T1" fmla="*/ 5 h 257"/>
                <a:gd name="T2" fmla="*/ 170 w 170"/>
                <a:gd name="T3" fmla="*/ 165 h 257"/>
                <a:gd name="T4" fmla="*/ 86 w 170"/>
                <a:gd name="T5" fmla="*/ 257 h 257"/>
                <a:gd name="T6" fmla="*/ 7 w 170"/>
                <a:gd name="T7" fmla="*/ 205 h 257"/>
                <a:gd name="T8" fmla="*/ 41 w 170"/>
                <a:gd name="T9" fmla="*/ 191 h 257"/>
                <a:gd name="T10" fmla="*/ 86 w 170"/>
                <a:gd name="T11" fmla="*/ 222 h 257"/>
                <a:gd name="T12" fmla="*/ 133 w 170"/>
                <a:gd name="T13" fmla="*/ 170 h 257"/>
                <a:gd name="T14" fmla="*/ 133 w 170"/>
                <a:gd name="T15" fmla="*/ 157 h 257"/>
                <a:gd name="T16" fmla="*/ 132 w 170"/>
                <a:gd name="T17" fmla="*/ 157 h 257"/>
                <a:gd name="T18" fmla="*/ 85 w 170"/>
                <a:gd name="T19" fmla="*/ 177 h 257"/>
                <a:gd name="T20" fmla="*/ 0 w 170"/>
                <a:gd name="T21" fmla="*/ 89 h 257"/>
                <a:gd name="T22" fmla="*/ 85 w 170"/>
                <a:gd name="T23" fmla="*/ 0 h 257"/>
                <a:gd name="T24" fmla="*/ 132 w 170"/>
                <a:gd name="T25" fmla="*/ 20 h 257"/>
                <a:gd name="T26" fmla="*/ 133 w 170"/>
                <a:gd name="T27" fmla="*/ 20 h 257"/>
                <a:gd name="T28" fmla="*/ 133 w 170"/>
                <a:gd name="T29" fmla="*/ 5 h 257"/>
                <a:gd name="T30" fmla="*/ 170 w 170"/>
                <a:gd name="T31" fmla="*/ 5 h 257"/>
                <a:gd name="T32" fmla="*/ 136 w 170"/>
                <a:gd name="T33" fmla="*/ 89 h 257"/>
                <a:gd name="T34" fmla="*/ 88 w 170"/>
                <a:gd name="T35" fmla="*/ 35 h 257"/>
                <a:gd name="T36" fmla="*/ 39 w 170"/>
                <a:gd name="T37" fmla="*/ 89 h 257"/>
                <a:gd name="T38" fmla="*/ 88 w 170"/>
                <a:gd name="T39" fmla="*/ 142 h 257"/>
                <a:gd name="T40" fmla="*/ 136 w 170"/>
                <a:gd name="T41" fmla="*/ 8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57">
                  <a:moveTo>
                    <a:pt x="170" y="5"/>
                  </a:moveTo>
                  <a:cubicBezTo>
                    <a:pt x="170" y="165"/>
                    <a:pt x="170" y="165"/>
                    <a:pt x="170" y="165"/>
                  </a:cubicBezTo>
                  <a:cubicBezTo>
                    <a:pt x="170" y="230"/>
                    <a:pt x="131" y="257"/>
                    <a:pt x="86" y="257"/>
                  </a:cubicBezTo>
                  <a:cubicBezTo>
                    <a:pt x="43" y="257"/>
                    <a:pt x="17" y="228"/>
                    <a:pt x="7" y="205"/>
                  </a:cubicBezTo>
                  <a:cubicBezTo>
                    <a:pt x="41" y="191"/>
                    <a:pt x="41" y="191"/>
                    <a:pt x="41" y="191"/>
                  </a:cubicBezTo>
                  <a:cubicBezTo>
                    <a:pt x="47" y="205"/>
                    <a:pt x="62" y="222"/>
                    <a:pt x="86" y="222"/>
                  </a:cubicBezTo>
                  <a:cubicBezTo>
                    <a:pt x="115" y="222"/>
                    <a:pt x="133" y="204"/>
                    <a:pt x="133" y="170"/>
                  </a:cubicBezTo>
                  <a:cubicBezTo>
                    <a:pt x="133" y="157"/>
                    <a:pt x="133" y="157"/>
                    <a:pt x="133" y="157"/>
                  </a:cubicBezTo>
                  <a:cubicBezTo>
                    <a:pt x="132" y="157"/>
                    <a:pt x="132" y="157"/>
                    <a:pt x="132" y="157"/>
                  </a:cubicBezTo>
                  <a:cubicBezTo>
                    <a:pt x="123" y="168"/>
                    <a:pt x="106" y="177"/>
                    <a:pt x="85" y="177"/>
                  </a:cubicBezTo>
                  <a:cubicBezTo>
                    <a:pt x="41" y="177"/>
                    <a:pt x="0" y="139"/>
                    <a:pt x="0" y="89"/>
                  </a:cubicBezTo>
                  <a:cubicBezTo>
                    <a:pt x="0" y="39"/>
                    <a:pt x="41" y="0"/>
                    <a:pt x="85" y="0"/>
                  </a:cubicBezTo>
                  <a:cubicBezTo>
                    <a:pt x="106" y="0"/>
                    <a:pt x="123" y="9"/>
                    <a:pt x="132" y="20"/>
                  </a:cubicBezTo>
                  <a:cubicBezTo>
                    <a:pt x="133" y="20"/>
                    <a:pt x="133" y="20"/>
                    <a:pt x="133" y="20"/>
                  </a:cubicBezTo>
                  <a:cubicBezTo>
                    <a:pt x="133" y="5"/>
                    <a:pt x="133" y="5"/>
                    <a:pt x="133" y="5"/>
                  </a:cubicBezTo>
                  <a:cubicBezTo>
                    <a:pt x="170" y="5"/>
                    <a:pt x="170" y="5"/>
                    <a:pt x="170" y="5"/>
                  </a:cubicBezTo>
                  <a:close/>
                  <a:moveTo>
                    <a:pt x="136" y="89"/>
                  </a:moveTo>
                  <a:cubicBezTo>
                    <a:pt x="136" y="58"/>
                    <a:pt x="115" y="35"/>
                    <a:pt x="88" y="35"/>
                  </a:cubicBezTo>
                  <a:cubicBezTo>
                    <a:pt x="62" y="35"/>
                    <a:pt x="39" y="58"/>
                    <a:pt x="39" y="89"/>
                  </a:cubicBezTo>
                  <a:cubicBezTo>
                    <a:pt x="39" y="120"/>
                    <a:pt x="62" y="142"/>
                    <a:pt x="88" y="142"/>
                  </a:cubicBezTo>
                  <a:cubicBezTo>
                    <a:pt x="115" y="142"/>
                    <a:pt x="136" y="120"/>
                    <a:pt x="136"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8"/>
            <p:cNvSpPr>
              <a:spLocks noChangeArrowheads="1"/>
            </p:cNvSpPr>
            <p:nvPr/>
          </p:nvSpPr>
          <p:spPr bwMode="auto">
            <a:xfrm>
              <a:off x="4564" y="1866"/>
              <a:ext cx="76" cy="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Freeform 9"/>
            <p:cNvSpPr>
              <a:spLocks noEditPoints="1"/>
            </p:cNvSpPr>
            <p:nvPr/>
          </p:nvSpPr>
          <p:spPr bwMode="auto">
            <a:xfrm>
              <a:off x="4672" y="2044"/>
              <a:ext cx="330" cy="357"/>
            </a:xfrm>
            <a:custGeom>
              <a:avLst/>
              <a:gdLst>
                <a:gd name="T0" fmla="*/ 132 w 164"/>
                <a:gd name="T1" fmla="*/ 118 h 177"/>
                <a:gd name="T2" fmla="*/ 162 w 164"/>
                <a:gd name="T3" fmla="*/ 138 h 177"/>
                <a:gd name="T4" fmla="*/ 88 w 164"/>
                <a:gd name="T5" fmla="*/ 177 h 177"/>
                <a:gd name="T6" fmla="*/ 0 w 164"/>
                <a:gd name="T7" fmla="*/ 89 h 177"/>
                <a:gd name="T8" fmla="*/ 84 w 164"/>
                <a:gd name="T9" fmla="*/ 0 h 177"/>
                <a:gd name="T10" fmla="*/ 160 w 164"/>
                <a:gd name="T11" fmla="*/ 56 h 177"/>
                <a:gd name="T12" fmla="*/ 164 w 164"/>
                <a:gd name="T13" fmla="*/ 66 h 177"/>
                <a:gd name="T14" fmla="*/ 45 w 164"/>
                <a:gd name="T15" fmla="*/ 116 h 177"/>
                <a:gd name="T16" fmla="*/ 88 w 164"/>
                <a:gd name="T17" fmla="*/ 142 h 177"/>
                <a:gd name="T18" fmla="*/ 132 w 164"/>
                <a:gd name="T19" fmla="*/ 118 h 177"/>
                <a:gd name="T20" fmla="*/ 39 w 164"/>
                <a:gd name="T21" fmla="*/ 86 h 177"/>
                <a:gd name="T22" fmla="*/ 118 w 164"/>
                <a:gd name="T23" fmla="*/ 53 h 177"/>
                <a:gd name="T24" fmla="*/ 85 w 164"/>
                <a:gd name="T25" fmla="*/ 34 h 177"/>
                <a:gd name="T26" fmla="*/ 39 w 164"/>
                <a:gd name="T27" fmla="*/ 8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77">
                  <a:moveTo>
                    <a:pt x="132" y="118"/>
                  </a:moveTo>
                  <a:cubicBezTo>
                    <a:pt x="162" y="138"/>
                    <a:pt x="162" y="138"/>
                    <a:pt x="162" y="138"/>
                  </a:cubicBezTo>
                  <a:cubicBezTo>
                    <a:pt x="153" y="153"/>
                    <a:pt x="129" y="177"/>
                    <a:pt x="88" y="177"/>
                  </a:cubicBezTo>
                  <a:cubicBezTo>
                    <a:pt x="38" y="177"/>
                    <a:pt x="0" y="138"/>
                    <a:pt x="0" y="89"/>
                  </a:cubicBezTo>
                  <a:cubicBezTo>
                    <a:pt x="0" y="36"/>
                    <a:pt x="38" y="0"/>
                    <a:pt x="84" y="0"/>
                  </a:cubicBezTo>
                  <a:cubicBezTo>
                    <a:pt x="130" y="0"/>
                    <a:pt x="153" y="37"/>
                    <a:pt x="160" y="56"/>
                  </a:cubicBezTo>
                  <a:cubicBezTo>
                    <a:pt x="164" y="66"/>
                    <a:pt x="164" y="66"/>
                    <a:pt x="164" y="66"/>
                  </a:cubicBezTo>
                  <a:cubicBezTo>
                    <a:pt x="45" y="116"/>
                    <a:pt x="45" y="116"/>
                    <a:pt x="45" y="116"/>
                  </a:cubicBezTo>
                  <a:cubicBezTo>
                    <a:pt x="54" y="133"/>
                    <a:pt x="69" y="142"/>
                    <a:pt x="88" y="142"/>
                  </a:cubicBezTo>
                  <a:cubicBezTo>
                    <a:pt x="108" y="142"/>
                    <a:pt x="122" y="133"/>
                    <a:pt x="132" y="118"/>
                  </a:cubicBezTo>
                  <a:close/>
                  <a:moveTo>
                    <a:pt x="39" y="86"/>
                  </a:moveTo>
                  <a:cubicBezTo>
                    <a:pt x="118" y="53"/>
                    <a:pt x="118" y="53"/>
                    <a:pt x="118" y="53"/>
                  </a:cubicBezTo>
                  <a:cubicBezTo>
                    <a:pt x="114" y="42"/>
                    <a:pt x="101" y="34"/>
                    <a:pt x="85" y="34"/>
                  </a:cubicBezTo>
                  <a:cubicBezTo>
                    <a:pt x="66" y="34"/>
                    <a:pt x="38" y="52"/>
                    <a:pt x="39" y="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Freeform 10"/>
            <p:cNvSpPr>
              <a:spLocks/>
            </p:cNvSpPr>
            <p:nvPr/>
          </p:nvSpPr>
          <p:spPr bwMode="auto">
            <a:xfrm>
              <a:off x="2834" y="1846"/>
              <a:ext cx="541" cy="555"/>
            </a:xfrm>
            <a:custGeom>
              <a:avLst/>
              <a:gdLst>
                <a:gd name="T0" fmla="*/ 140 w 269"/>
                <a:gd name="T1" fmla="*/ 164 h 275"/>
                <a:gd name="T2" fmla="*/ 140 w 269"/>
                <a:gd name="T3" fmla="*/ 126 h 275"/>
                <a:gd name="T4" fmla="*/ 267 w 269"/>
                <a:gd name="T5" fmla="*/ 126 h 275"/>
                <a:gd name="T6" fmla="*/ 269 w 269"/>
                <a:gd name="T7" fmla="*/ 149 h 275"/>
                <a:gd name="T8" fmla="*/ 236 w 269"/>
                <a:gd name="T9" fmla="*/ 237 h 275"/>
                <a:gd name="T10" fmla="*/ 140 w 269"/>
                <a:gd name="T11" fmla="*/ 275 h 275"/>
                <a:gd name="T12" fmla="*/ 0 w 269"/>
                <a:gd name="T13" fmla="*/ 138 h 275"/>
                <a:gd name="T14" fmla="*/ 140 w 269"/>
                <a:gd name="T15" fmla="*/ 0 h 275"/>
                <a:gd name="T16" fmla="*/ 235 w 269"/>
                <a:gd name="T17" fmla="*/ 38 h 275"/>
                <a:gd name="T18" fmla="*/ 208 w 269"/>
                <a:gd name="T19" fmla="*/ 64 h 275"/>
                <a:gd name="T20" fmla="*/ 140 w 269"/>
                <a:gd name="T21" fmla="*/ 38 h 275"/>
                <a:gd name="T22" fmla="*/ 41 w 269"/>
                <a:gd name="T23" fmla="*/ 138 h 275"/>
                <a:gd name="T24" fmla="*/ 140 w 269"/>
                <a:gd name="T25" fmla="*/ 238 h 275"/>
                <a:gd name="T26" fmla="*/ 210 w 269"/>
                <a:gd name="T27" fmla="*/ 210 h 275"/>
                <a:gd name="T28" fmla="*/ 230 w 269"/>
                <a:gd name="T29" fmla="*/ 164 h 275"/>
                <a:gd name="T30" fmla="*/ 140 w 269"/>
                <a:gd name="T31" fmla="*/ 16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9" h="275">
                  <a:moveTo>
                    <a:pt x="140" y="164"/>
                  </a:moveTo>
                  <a:cubicBezTo>
                    <a:pt x="140" y="126"/>
                    <a:pt x="140" y="126"/>
                    <a:pt x="140" y="126"/>
                  </a:cubicBezTo>
                  <a:cubicBezTo>
                    <a:pt x="267" y="126"/>
                    <a:pt x="267" y="126"/>
                    <a:pt x="267" y="126"/>
                  </a:cubicBezTo>
                  <a:cubicBezTo>
                    <a:pt x="268" y="133"/>
                    <a:pt x="269" y="140"/>
                    <a:pt x="269" y="149"/>
                  </a:cubicBezTo>
                  <a:cubicBezTo>
                    <a:pt x="269" y="177"/>
                    <a:pt x="261" y="212"/>
                    <a:pt x="236" y="237"/>
                  </a:cubicBezTo>
                  <a:cubicBezTo>
                    <a:pt x="212" y="262"/>
                    <a:pt x="181" y="275"/>
                    <a:pt x="140" y="275"/>
                  </a:cubicBezTo>
                  <a:cubicBezTo>
                    <a:pt x="64" y="275"/>
                    <a:pt x="0" y="214"/>
                    <a:pt x="0" y="138"/>
                  </a:cubicBezTo>
                  <a:cubicBezTo>
                    <a:pt x="0" y="62"/>
                    <a:pt x="64" y="0"/>
                    <a:pt x="140" y="0"/>
                  </a:cubicBezTo>
                  <a:cubicBezTo>
                    <a:pt x="182" y="0"/>
                    <a:pt x="212" y="16"/>
                    <a:pt x="235" y="38"/>
                  </a:cubicBezTo>
                  <a:cubicBezTo>
                    <a:pt x="208" y="64"/>
                    <a:pt x="208" y="64"/>
                    <a:pt x="208" y="64"/>
                  </a:cubicBezTo>
                  <a:cubicBezTo>
                    <a:pt x="192" y="49"/>
                    <a:pt x="170" y="38"/>
                    <a:pt x="140" y="38"/>
                  </a:cubicBezTo>
                  <a:cubicBezTo>
                    <a:pt x="85" y="38"/>
                    <a:pt x="41" y="82"/>
                    <a:pt x="41" y="138"/>
                  </a:cubicBezTo>
                  <a:cubicBezTo>
                    <a:pt x="41" y="193"/>
                    <a:pt x="85" y="238"/>
                    <a:pt x="140" y="238"/>
                  </a:cubicBezTo>
                  <a:cubicBezTo>
                    <a:pt x="176" y="238"/>
                    <a:pt x="197" y="223"/>
                    <a:pt x="210" y="210"/>
                  </a:cubicBezTo>
                  <a:cubicBezTo>
                    <a:pt x="220" y="200"/>
                    <a:pt x="227" y="184"/>
                    <a:pt x="230" y="164"/>
                  </a:cubicBezTo>
                  <a:lnTo>
                    <a:pt x="140" y="1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 name="TextBox 3"/>
          <p:cNvSpPr txBox="1"/>
          <p:nvPr/>
        </p:nvSpPr>
        <p:spPr>
          <a:xfrm>
            <a:off x="5145005" y="727090"/>
            <a:ext cx="6088218" cy="2836228"/>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784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Segoe UI" panose="020B0502040204020203" pitchFamily="34" charset="0"/>
              </a:rPr>
              <a:t>Anuncios</a:t>
            </a:r>
            <a:endParaRPr kumimoji="0" lang="en-US" sz="784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panose="020B0502040204020203" pitchFamily="34" charset="0"/>
            </a:endParaRPr>
          </a:p>
          <a:p>
            <a:pPr marL="0" marR="0" lvl="0" indent="0" algn="ctr" defTabSz="914400" rtl="0" eaLnBrk="1" fontAlgn="auto" latinLnBrk="0" hangingPunct="1">
              <a:lnSpc>
                <a:spcPct val="90000"/>
              </a:lnSpc>
              <a:spcBef>
                <a:spcPct val="20000"/>
              </a:spcBef>
              <a:spcAft>
                <a:spcPts val="0"/>
              </a:spcAft>
              <a:buClrTx/>
              <a:buSzPct val="90000"/>
              <a:buFontTx/>
              <a:buNone/>
              <a:tabLst/>
              <a:defRPr/>
            </a:pP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panose="020B0502040204020203" pitchFamily="34" charset="0"/>
            </a:endParaRPr>
          </a:p>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431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Segoe UI" panose="020B0502040204020203" pitchFamily="34" charset="0"/>
              </a:rPr>
              <a:t>También</a:t>
            </a:r>
            <a:r>
              <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panose="020B0502040204020203" pitchFamily="34" charset="0"/>
              </a:rPr>
              <a:t> se </a:t>
            </a:r>
            <a:r>
              <a:rPr kumimoji="0" lang="en-US" sz="431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Segoe UI" panose="020B0502040204020203" pitchFamily="34" charset="0"/>
              </a:rPr>
              <a:t>une</a:t>
            </a: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474481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28"/>
                                        </p:tgtEl>
                                      </p:cBhvr>
                                    </p:animEffect>
                                    <p:set>
                                      <p:cBhvr>
                                        <p:cTn id="16" dur="1" fill="hold">
                                          <p:stCondLst>
                                            <p:cond delay="499"/>
                                          </p:stCondLst>
                                        </p:cTn>
                                        <p:tgtEl>
                                          <p:spTgt spid="102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5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50"/>
                                        <p:tgtEl>
                                          <p:spTgt spid="13"/>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250"/>
                                        <p:tgtEl>
                                          <p:spTgt spid="4"/>
                                        </p:tgtEl>
                                      </p:cBhvr>
                                    </p:animEffect>
                                  </p:childTnLst>
                                </p:cTn>
                              </p:par>
                              <p:par>
                                <p:cTn id="30" presetID="42" presetClass="path" presetSubtype="0" accel="50000" decel="50000" fill="hold" nodeType="withEffect">
                                  <p:stCondLst>
                                    <p:cond delay="250"/>
                                  </p:stCondLst>
                                  <p:childTnLst>
                                    <p:animMotion origin="layout" path="M 3.19122E-6 1.27099E-7 L 3.19122E-6 0.06537 " pathEditMode="relative" rAng="0" ptsTypes="AA">
                                      <p:cBhvr>
                                        <p:cTn id="31" dur="500" spd="-100000" fill="hold"/>
                                        <p:tgtEl>
                                          <p:spTgt spid="13"/>
                                        </p:tgtEl>
                                        <p:attrNameLst>
                                          <p:attrName>ppt_x</p:attrName>
                                          <p:attrName>ppt_y</p:attrName>
                                        </p:attrNameLst>
                                      </p:cBhvr>
                                      <p:rCtr x="0" y="3268"/>
                                    </p:animMotion>
                                  </p:childTnLst>
                                </p:cTn>
                              </p:par>
                              <p:par>
                                <p:cTn id="32" presetID="42" presetClass="path" presetSubtype="0" accel="50000" decel="50000" fill="hold" grpId="1" nodeType="withEffect">
                                  <p:stCondLst>
                                    <p:cond delay="250"/>
                                  </p:stCondLst>
                                  <p:childTnLst>
                                    <p:animMotion origin="layout" path="M 2.48404E-6 4.66636E-6 L 2.48404E-6 0.06536 " pathEditMode="relative" rAng="0" ptsTypes="AA">
                                      <p:cBhvr>
                                        <p:cTn id="33" dur="500" spd="-100000" fill="hold"/>
                                        <p:tgtEl>
                                          <p:spTgt spid="4"/>
                                        </p:tgtEl>
                                        <p:attrNameLst>
                                          <p:attrName>ppt_x</p:attrName>
                                          <p:attrName>ppt_y</p:attrName>
                                        </p:attrNameLst>
                                      </p:cBhvr>
                                      <p:rCtr x="0" y="32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5894215" y="2679806"/>
            <a:ext cx="542074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894216" y="3046414"/>
            <a:ext cx="6416309" cy="2308324"/>
          </a:xfrm>
          <a:prstGeom prst="rect">
            <a:avLst/>
          </a:prstGeom>
        </p:spPr>
        <p:txBody>
          <a:bodyPr wrap="square" lIns="146284">
            <a:spAutoFit/>
          </a:bodyPr>
          <a:lstStyle/>
          <a:p>
            <a:pPr defTabSz="932148">
              <a:lnSpc>
                <a:spcPct val="150000"/>
              </a:lnSpc>
              <a:spcBef>
                <a:spcPct val="0"/>
              </a:spcBef>
              <a:defRPr/>
            </a:pP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Desarrollado</a:t>
            </a: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 </a:t>
            </a: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por</a:t>
            </a: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 Samsung</a:t>
            </a:r>
          </a:p>
          <a:p>
            <a:pPr defTabSz="932148">
              <a:lnSpc>
                <a:spcPct val="150000"/>
              </a:lnSpc>
              <a:spcBef>
                <a:spcPct val="0"/>
              </a:spcBef>
              <a:defRPr/>
            </a:pP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Basado</a:t>
            </a: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 </a:t>
            </a: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en</a:t>
            </a: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 OSS .NET Core </a:t>
            </a:r>
          </a:p>
          <a:p>
            <a:pPr defTabSz="932148">
              <a:lnSpc>
                <a:spcPct val="150000"/>
              </a:lnSpc>
              <a:spcBef>
                <a:spcPct val="0"/>
              </a:spcBef>
              <a:defRPr/>
            </a:pP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Se </a:t>
            </a: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utiliza</a:t>
            </a: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 </a:t>
            </a: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Xamarin.Forms</a:t>
            </a:r>
            <a:endPar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endParaRPr>
          </a:p>
        </p:txBody>
      </p:sp>
      <p:sp>
        <p:nvSpPr>
          <p:cNvPr id="15" name="TextBox 14"/>
          <p:cNvSpPr txBox="1"/>
          <p:nvPr/>
        </p:nvSpPr>
        <p:spPr>
          <a:xfrm>
            <a:off x="5785024" y="5899983"/>
            <a:ext cx="3454072" cy="724135"/>
          </a:xfrm>
          <a:prstGeom prst="rect">
            <a:avLst/>
          </a:prstGeom>
          <a:noFill/>
        </p:spPr>
        <p:txBody>
          <a:bodyPr wrap="none" lIns="179285" tIns="143428" rIns="179285" bIns="143428" rtlCol="0">
            <a:spAutoFit/>
          </a:bodyPr>
          <a:lstStyle/>
          <a:p>
            <a:pPr defTabSz="914367">
              <a:lnSpc>
                <a:spcPct val="90000"/>
              </a:lnSpc>
              <a:spcAft>
                <a:spcPts val="588"/>
              </a:spcAft>
            </a:pPr>
            <a:r>
              <a:rPr lang="en-US" sz="3137" dirty="0">
                <a:gradFill>
                  <a:gsLst>
                    <a:gs pos="8000">
                      <a:srgbClr val="FFFFFF"/>
                    </a:gs>
                    <a:gs pos="21239">
                      <a:srgbClr val="FFFFFF"/>
                    </a:gs>
                  </a:gsLst>
                  <a:lin ang="5400000" scaled="0"/>
                </a:gradFill>
                <a:latin typeface="Segoe UI Light"/>
              </a:rPr>
              <a:t>www.aka.ms/tizen </a:t>
            </a:r>
          </a:p>
        </p:txBody>
      </p:sp>
      <p:pic>
        <p:nvPicPr>
          <p:cNvPr id="3" name="Picture 2"/>
          <p:cNvPicPr>
            <a:picLocks noChangeAspect="1"/>
          </p:cNvPicPr>
          <p:nvPr/>
        </p:nvPicPr>
        <p:blipFill>
          <a:blip r:embed="rId3"/>
          <a:stretch>
            <a:fillRect/>
          </a:stretch>
        </p:blipFill>
        <p:spPr>
          <a:xfrm>
            <a:off x="52913" y="1626010"/>
            <a:ext cx="6072657" cy="2988249"/>
          </a:xfrm>
          <a:prstGeom prst="rect">
            <a:avLst/>
          </a:prstGeom>
        </p:spPr>
      </p:pic>
      <p:sp>
        <p:nvSpPr>
          <p:cNvPr id="9" name="TextBox 8"/>
          <p:cNvSpPr txBox="1"/>
          <p:nvPr/>
        </p:nvSpPr>
        <p:spPr>
          <a:xfrm>
            <a:off x="5785024" y="1182586"/>
            <a:ext cx="5350095" cy="1591205"/>
          </a:xfrm>
          <a:prstGeom prst="rect">
            <a:avLst/>
          </a:prstGeom>
          <a:noFill/>
        </p:spPr>
        <p:txBody>
          <a:bodyPr wrap="square" lIns="182880" tIns="146304" rIns="182880" bIns="146304" rtlCol="0">
            <a:spAutoFit/>
          </a:bodyPr>
          <a:lstStyle/>
          <a:p>
            <a:pPr>
              <a:lnSpc>
                <a:spcPct val="90000"/>
              </a:lnSpc>
              <a:spcAft>
                <a:spcPts val="600"/>
              </a:spcAft>
            </a:pPr>
            <a:r>
              <a:rPr lang="en-US" sz="4400" dirty="0" err="1">
                <a:gradFill>
                  <a:gsLst>
                    <a:gs pos="2917">
                      <a:schemeClr val="tx1"/>
                    </a:gs>
                    <a:gs pos="30000">
                      <a:schemeClr val="tx1"/>
                    </a:gs>
                  </a:gsLst>
                  <a:lin ang="5400000" scaled="0"/>
                </a:gradFill>
                <a:latin typeface="+mj-lt"/>
              </a:rPr>
              <a:t>Tizen</a:t>
            </a:r>
            <a:r>
              <a:rPr lang="en-US" sz="4400" dirty="0">
                <a:gradFill>
                  <a:gsLst>
                    <a:gs pos="2917">
                      <a:schemeClr val="tx1"/>
                    </a:gs>
                    <a:gs pos="30000">
                      <a:schemeClr val="tx1"/>
                    </a:gs>
                  </a:gsLst>
                  <a:lin ang="5400000" scaled="0"/>
                </a:gradFill>
                <a:latin typeface="+mj-lt"/>
              </a:rPr>
              <a:t> .NET </a:t>
            </a:r>
          </a:p>
          <a:p>
            <a:pPr>
              <a:lnSpc>
                <a:spcPct val="90000"/>
              </a:lnSpc>
              <a:spcAft>
                <a:spcPts val="600"/>
              </a:spcAft>
            </a:pPr>
            <a:r>
              <a:rPr lang="en-US" sz="4400" dirty="0">
                <a:gradFill>
                  <a:gsLst>
                    <a:gs pos="2917">
                      <a:schemeClr val="tx1"/>
                    </a:gs>
                    <a:gs pos="30000">
                      <a:schemeClr val="tx1"/>
                    </a:gs>
                  </a:gsLst>
                  <a:lin ang="5400000" scaled="0"/>
                </a:gradFill>
                <a:latin typeface="+mj-lt"/>
              </a:rPr>
              <a:t>Developer Preview</a:t>
            </a:r>
          </a:p>
        </p:txBody>
      </p:sp>
    </p:spTree>
    <p:extLst>
      <p:ext uri="{BB962C8B-B14F-4D97-AF65-F5344CB8AC3E}">
        <p14:creationId xmlns:p14="http://schemas.microsoft.com/office/powerpoint/2010/main" val="250742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15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600"/>
                                        <p:tgtEl>
                                          <p:spTgt spid="7">
                                            <p:txEl>
                                              <p:pRg st="0" end="0"/>
                                            </p:txEl>
                                          </p:spTgt>
                                        </p:tgtEl>
                                      </p:cBhvr>
                                    </p:animEffect>
                                  </p:childTnLst>
                                </p:cTn>
                              </p:par>
                              <p:par>
                                <p:cTn id="11" presetID="10" presetClass="entr" presetSubtype="0" fill="hold" grpId="0" nodeType="withEffect">
                                  <p:stCondLst>
                                    <p:cond delay="115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600"/>
                                        <p:tgtEl>
                                          <p:spTgt spid="7">
                                            <p:txEl>
                                              <p:pRg st="1" end="1"/>
                                            </p:txEl>
                                          </p:spTgt>
                                        </p:tgtEl>
                                      </p:cBhvr>
                                    </p:animEffect>
                                  </p:childTnLst>
                                </p:cTn>
                              </p:par>
                              <p:par>
                                <p:cTn id="14" presetID="10" presetClass="entr" presetSubtype="0" fill="hold" grpId="0" nodeType="withEffect">
                                  <p:stCondLst>
                                    <p:cond delay="115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600"/>
                                        <p:tgtEl>
                                          <p:spTgt spid="7">
                                            <p:txEl>
                                              <p:pRg st="2" end="2"/>
                                            </p:txEl>
                                          </p:spTgt>
                                        </p:tgtEl>
                                      </p:cBhvr>
                                    </p:animEffect>
                                  </p:childTnLst>
                                </p:cTn>
                              </p:par>
                            </p:childTnLst>
                          </p:cTn>
                        </p:par>
                        <p:par>
                          <p:cTn id="17" fill="hold">
                            <p:stCondLst>
                              <p:cond delay="1750"/>
                            </p:stCondLst>
                            <p:childTnLst>
                              <p:par>
                                <p:cTn id="18" presetID="10" presetClass="entr" presetSubtype="0" fill="hold" grpId="0" nodeType="afterEffect">
                                  <p:stCondLst>
                                    <p:cond delay="2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600"/>
                                        <p:tgtEl>
                                          <p:spTgt spid="15"/>
                                        </p:tgtEl>
                                      </p:cBhvr>
                                    </p:animEffect>
                                  </p:childTnLst>
                                </p:cTn>
                              </p:par>
                              <p:par>
                                <p:cTn id="21" presetID="35" presetClass="path" presetSubtype="0" decel="100000" fill="hold" grpId="1" nodeType="withEffect">
                                  <p:stCondLst>
                                    <p:cond delay="50"/>
                                  </p:stCondLst>
                                  <p:childTnLst>
                                    <p:animMotion origin="layout" path="M -0.05547 0.00024 L 4.16667E-6 0.00024 " pathEditMode="relative" rAng="0" ptsTypes="AA">
                                      <p:cBhvr>
                                        <p:cTn id="22" dur="800" fill="hold"/>
                                        <p:tgtEl>
                                          <p:spTgt spid="15"/>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P spid="15" grpId="0"/>
      <p:bldP spid="1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Tizen</a:t>
            </a:r>
            <a:r>
              <a:rPr lang="en-US" dirty="0"/>
              <a:t> .NET Developer Preview</a:t>
            </a:r>
          </a:p>
        </p:txBody>
      </p:sp>
      <p:sp>
        <p:nvSpPr>
          <p:cNvPr id="3" name="Text Placeholder 2"/>
          <p:cNvSpPr>
            <a:spLocks noGrp="1"/>
          </p:cNvSpPr>
          <p:nvPr>
            <p:ph type="body" sz="quarter" idx="10"/>
          </p:nvPr>
        </p:nvSpPr>
        <p:spPr>
          <a:xfrm>
            <a:off x="269240" y="1189178"/>
            <a:ext cx="11653523" cy="1834348"/>
          </a:xfrm>
        </p:spPr>
        <p:txBody>
          <a:bodyPr/>
          <a:lstStyle/>
          <a:p>
            <a:pPr marL="571500" indent="-571500">
              <a:buFont typeface="Arial" panose="020B0604020202020204" pitchFamily="34" charset="0"/>
              <a:buChar char="•"/>
            </a:pPr>
            <a:r>
              <a:rPr lang="en-US" sz="3600" dirty="0" err="1">
                <a:latin typeface="+mn-lt"/>
              </a:rPr>
              <a:t>Extensión</a:t>
            </a:r>
            <a:r>
              <a:rPr lang="en-US" sz="3600" dirty="0">
                <a:latin typeface="+mn-lt"/>
              </a:rPr>
              <a:t> para VS 2017</a:t>
            </a:r>
          </a:p>
          <a:p>
            <a:pPr marL="571500" indent="-571500">
              <a:buFont typeface="Arial" panose="020B0604020202020204" pitchFamily="34" charset="0"/>
              <a:buChar char="•"/>
            </a:pPr>
            <a:r>
              <a:rPr lang="en-US" sz="3600" dirty="0" err="1">
                <a:latin typeface="+mn-lt"/>
              </a:rPr>
              <a:t>Plantillas</a:t>
            </a:r>
            <a:r>
              <a:rPr lang="en-US" sz="3600" dirty="0">
                <a:latin typeface="+mn-lt"/>
              </a:rPr>
              <a:t> y </a:t>
            </a:r>
            <a:r>
              <a:rPr lang="en-US" sz="3600" dirty="0" err="1">
                <a:latin typeface="+mn-lt"/>
              </a:rPr>
              <a:t>emulador</a:t>
            </a:r>
            <a:endParaRPr lang="en-US" sz="3600" dirty="0">
              <a:latin typeface="+mn-lt"/>
            </a:endParaRPr>
          </a:p>
          <a:p>
            <a:pPr marL="571500" indent="-571500">
              <a:buFont typeface="Arial" panose="020B0604020202020204" pitchFamily="34" charset="0"/>
              <a:buChar char="•"/>
            </a:pPr>
            <a:r>
              <a:rPr lang="en-US" sz="3200" dirty="0" err="1">
                <a:latin typeface="+mn-lt"/>
              </a:rPr>
              <a:t>Corre</a:t>
            </a:r>
            <a:r>
              <a:rPr lang="en-US" sz="3200" dirty="0">
                <a:latin typeface="+mn-lt"/>
              </a:rPr>
              <a:t> </a:t>
            </a:r>
            <a:r>
              <a:rPr lang="en-US" sz="3200" dirty="0" err="1">
                <a:latin typeface="+mn-lt"/>
              </a:rPr>
              <a:t>en</a:t>
            </a:r>
            <a:r>
              <a:rPr lang="en-US" sz="3200" dirty="0">
                <a:latin typeface="+mn-lt"/>
              </a:rPr>
              <a:t> </a:t>
            </a:r>
            <a:r>
              <a:rPr lang="en-US" sz="3200" dirty="0" err="1">
                <a:latin typeface="+mn-lt"/>
              </a:rPr>
              <a:t>más</a:t>
            </a:r>
            <a:r>
              <a:rPr lang="en-US" sz="3200" dirty="0">
                <a:latin typeface="+mn-lt"/>
              </a:rPr>
              <a:t> de 50 mill. de </a:t>
            </a:r>
            <a:r>
              <a:rPr lang="en-US" sz="3200" dirty="0" err="1">
                <a:latin typeface="+mn-lt"/>
              </a:rPr>
              <a:t>dispositivos</a:t>
            </a:r>
            <a:endParaRPr lang="en-US" sz="3200" dirty="0">
              <a:latin typeface="+mn-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0583" y="3268760"/>
            <a:ext cx="6804986" cy="403914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5168" y="3243908"/>
            <a:ext cx="6512787" cy="406400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77835" y="88754"/>
            <a:ext cx="2803496" cy="2610835"/>
          </a:xfrm>
          <a:prstGeom prst="rect">
            <a:avLst/>
          </a:prstGeom>
        </p:spPr>
      </p:pic>
    </p:spTree>
    <p:extLst>
      <p:ext uri="{BB962C8B-B14F-4D97-AF65-F5344CB8AC3E}">
        <p14:creationId xmlns:p14="http://schemas.microsoft.com/office/powerpoint/2010/main" val="882013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http://aka.ms/XamarinConnect</a:t>
            </a:r>
          </a:p>
        </p:txBody>
      </p:sp>
      <p:sp>
        <p:nvSpPr>
          <p:cNvPr id="3" name="Title 2"/>
          <p:cNvSpPr>
            <a:spLocks noGrp="1"/>
          </p:cNvSpPr>
          <p:nvPr>
            <p:ph type="title"/>
          </p:nvPr>
        </p:nvSpPr>
        <p:spPr/>
        <p:txBody>
          <a:bodyPr/>
          <a:lstStyle/>
          <a:p>
            <a:r>
              <a:rPr lang="en-US" dirty="0"/>
              <a:t>Videos</a:t>
            </a:r>
          </a:p>
        </p:txBody>
      </p:sp>
    </p:spTree>
    <p:extLst>
      <p:ext uri="{BB962C8B-B14F-4D97-AF65-F5344CB8AC3E}">
        <p14:creationId xmlns:p14="http://schemas.microsoft.com/office/powerpoint/2010/main" val="20848558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64" y="0"/>
            <a:ext cx="12195464" cy="6858000"/>
          </a:xfrm>
          <a:prstGeom prst="rect">
            <a:avLst/>
          </a:prstGeom>
        </p:spPr>
      </p:pic>
      <p:sp>
        <p:nvSpPr>
          <p:cNvPr id="35" name="Rectangle 34"/>
          <p:cNvSpPr/>
          <p:nvPr/>
        </p:nvSpPr>
        <p:spPr>
          <a:xfrm>
            <a:off x="441" y="0"/>
            <a:ext cx="12191559"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2968658" y="4327402"/>
            <a:ext cx="6269665"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chemeClr val="bg1"/>
                </a:solidFill>
                <a:latin typeface="Segoe UI Semilight" panose="020B0402040204020203" pitchFamily="34" charset="0"/>
                <a:cs typeface="Segoe UI Semilight" panose="020B0402040204020203" pitchFamily="34" charset="0"/>
              </a:rPr>
              <a:t>Mobile first + Cloud first</a:t>
            </a:r>
          </a:p>
        </p:txBody>
      </p:sp>
      <p:grpSp>
        <p:nvGrpSpPr>
          <p:cNvPr id="40" name="Group 4"/>
          <p:cNvGrpSpPr>
            <a:grpSpLocks noChangeAspect="1"/>
          </p:cNvGrpSpPr>
          <p:nvPr/>
        </p:nvGrpSpPr>
        <p:grpSpPr bwMode="auto">
          <a:xfrm>
            <a:off x="5202390" y="1995365"/>
            <a:ext cx="2957512" cy="1966912"/>
            <a:chOff x="2804" y="1418"/>
            <a:chExt cx="1863" cy="1239"/>
          </a:xfrm>
        </p:grpSpPr>
        <p:sp>
          <p:nvSpPr>
            <p:cNvPr id="4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9"/>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12"/>
          <p:cNvGrpSpPr>
            <a:grpSpLocks noChangeAspect="1"/>
          </p:cNvGrpSpPr>
          <p:nvPr/>
        </p:nvGrpSpPr>
        <p:grpSpPr bwMode="auto">
          <a:xfrm>
            <a:off x="8158314" y="1995364"/>
            <a:ext cx="808038" cy="1517649"/>
            <a:chOff x="4666" y="1418"/>
            <a:chExt cx="509" cy="956"/>
          </a:xfrm>
        </p:grpSpPr>
        <p:sp>
          <p:nvSpPr>
            <p:cNvPr id="49"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20"/>
          <p:cNvGrpSpPr>
            <a:grpSpLocks noChangeAspect="1"/>
          </p:cNvGrpSpPr>
          <p:nvPr/>
        </p:nvGrpSpPr>
        <p:grpSpPr bwMode="auto">
          <a:xfrm>
            <a:off x="3097365" y="1995365"/>
            <a:ext cx="2105025" cy="1449388"/>
            <a:chOff x="1478" y="1418"/>
            <a:chExt cx="1326" cy="913"/>
          </a:xfrm>
        </p:grpSpPr>
        <p:sp>
          <p:nvSpPr>
            <p:cNvPr id="58"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2"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177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50"/>
                                        <p:tgtEl>
                                          <p:spTgt spid="4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p:bldP spid="47" grpId="0" animBg="1"/>
      <p:bldP spid="55"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665142" y="1547446"/>
            <a:ext cx="6545766" cy="3453139"/>
          </a:xfrm>
        </p:spPr>
        <p:txBody>
          <a:bodyPr anchor="ctr"/>
          <a:lstStyle/>
          <a:p>
            <a:pPr>
              <a:lnSpc>
                <a:spcPct val="150000"/>
              </a:lnSpc>
            </a:pPr>
            <a:r>
              <a:rPr lang="en-US" sz="4800" dirty="0" err="1">
                <a:solidFill>
                  <a:schemeClr val="bg1"/>
                </a:solidFill>
                <a:latin typeface="Segoe UI Semilight" panose="020B0402040204020203" pitchFamily="34" charset="0"/>
                <a:cs typeface="Segoe UI Semilight" panose="020B0402040204020203" pitchFamily="34" charset="0"/>
              </a:rPr>
              <a:t>Cualquier</a:t>
            </a:r>
            <a:r>
              <a:rPr lang="en-US" sz="4800" dirty="0">
                <a:solidFill>
                  <a:schemeClr val="bg1"/>
                </a:solidFill>
                <a:latin typeface="Segoe UI Semilight" panose="020B0402040204020203" pitchFamily="34" charset="0"/>
                <a:cs typeface="Segoe UI Semilight" panose="020B0402040204020203" pitchFamily="34" charset="0"/>
              </a:rPr>
              <a:t> </a:t>
            </a:r>
            <a:r>
              <a:rPr lang="en-US" sz="4800" dirty="0" err="1">
                <a:solidFill>
                  <a:schemeClr val="bg1"/>
                </a:solidFill>
                <a:latin typeface="Segoe UI Semilight" panose="020B0402040204020203" pitchFamily="34" charset="0"/>
                <a:cs typeface="Segoe UI Semilight" panose="020B0402040204020203" pitchFamily="34" charset="0"/>
              </a:rPr>
              <a:t>desarrollador</a:t>
            </a:r>
            <a:br>
              <a:rPr lang="en-US" sz="4800" dirty="0">
                <a:solidFill>
                  <a:schemeClr val="bg1"/>
                </a:solidFill>
                <a:latin typeface="Segoe UI Semilight" panose="020B0402040204020203" pitchFamily="34" charset="0"/>
                <a:cs typeface="Segoe UI Semilight" panose="020B0402040204020203" pitchFamily="34" charset="0"/>
              </a:rPr>
            </a:br>
            <a:r>
              <a:rPr lang="en-US" sz="4800" dirty="0" err="1">
                <a:solidFill>
                  <a:schemeClr val="bg1"/>
                </a:solidFill>
                <a:latin typeface="Segoe UI Semilight" panose="020B0402040204020203" pitchFamily="34" charset="0"/>
                <a:cs typeface="Segoe UI Semilight" panose="020B0402040204020203" pitchFamily="34" charset="0"/>
              </a:rPr>
              <a:t>Cualquier</a:t>
            </a:r>
            <a:r>
              <a:rPr lang="en-US" sz="4800" dirty="0">
                <a:solidFill>
                  <a:schemeClr val="bg1"/>
                </a:solidFill>
                <a:latin typeface="Segoe UI Semilight" panose="020B0402040204020203" pitchFamily="34" charset="0"/>
                <a:cs typeface="Segoe UI Semilight" panose="020B0402040204020203" pitchFamily="34" charset="0"/>
              </a:rPr>
              <a:t> app</a:t>
            </a:r>
            <a:br>
              <a:rPr lang="en-US" sz="4800" dirty="0">
                <a:solidFill>
                  <a:schemeClr val="bg1"/>
                </a:solidFill>
                <a:latin typeface="Segoe UI Semilight" panose="020B0402040204020203" pitchFamily="34" charset="0"/>
                <a:cs typeface="Segoe UI Semilight" panose="020B0402040204020203" pitchFamily="34" charset="0"/>
              </a:rPr>
            </a:br>
            <a:r>
              <a:rPr lang="en-US" sz="4800" dirty="0" err="1">
                <a:solidFill>
                  <a:schemeClr val="bg1"/>
                </a:solidFill>
                <a:latin typeface="Segoe UI Semilight" panose="020B0402040204020203" pitchFamily="34" charset="0"/>
                <a:cs typeface="Segoe UI Semilight" panose="020B0402040204020203" pitchFamily="34" charset="0"/>
              </a:rPr>
              <a:t>Cualquier</a:t>
            </a:r>
            <a:r>
              <a:rPr lang="en-US" sz="4800" dirty="0">
                <a:solidFill>
                  <a:schemeClr val="bg1"/>
                </a:solidFill>
                <a:latin typeface="Segoe UI Semilight" panose="020B0402040204020203" pitchFamily="34" charset="0"/>
                <a:cs typeface="Segoe UI Semilight" panose="020B0402040204020203" pitchFamily="34" charset="0"/>
              </a:rPr>
              <a:t> </a:t>
            </a:r>
            <a:r>
              <a:rPr lang="en-US" sz="4800" dirty="0" err="1">
                <a:solidFill>
                  <a:schemeClr val="bg1"/>
                </a:solidFill>
                <a:latin typeface="Segoe UI Semilight" panose="020B0402040204020203" pitchFamily="34" charset="0"/>
                <a:cs typeface="Segoe UI Semilight" panose="020B0402040204020203" pitchFamily="34" charset="0"/>
              </a:rPr>
              <a:t>plataforma</a:t>
            </a:r>
            <a:endParaRPr lang="en-US" sz="4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820888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96888"/>
            <a:ext cx="12192001" cy="567983"/>
          </a:xfrm>
          <a:prstGeom prst="rect">
            <a:avLst/>
          </a:prstGeom>
        </p:spPr>
        <p:txBody>
          <a:bodyPr/>
          <a:lstStyle/>
          <a:p>
            <a:pPr algn="ctr"/>
            <a:r>
              <a:rPr lang="en-US" sz="3200" dirty="0"/>
              <a:t>Xamarin – </a:t>
            </a:r>
            <a:r>
              <a:rPr lang="en-US" sz="3200" dirty="0" err="1"/>
              <a:t>Solución</a:t>
            </a:r>
            <a:r>
              <a:rPr lang="en-US" sz="3200" dirty="0"/>
              <a:t> </a:t>
            </a:r>
            <a:r>
              <a:rPr lang="en-US" sz="3200" dirty="0" err="1"/>
              <a:t>completa</a:t>
            </a:r>
            <a:r>
              <a:rPr lang="en-US" sz="3200" dirty="0"/>
              <a:t> para el Desarrollo </a:t>
            </a:r>
            <a:r>
              <a:rPr lang="en-US" sz="3200" dirty="0" err="1"/>
              <a:t>móvil</a:t>
            </a:r>
            <a:endParaRPr lang="en-US" sz="32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1609" y="2993845"/>
            <a:ext cx="18285407" cy="228568"/>
          </a:xfrm>
          <a:prstGeom prst="rect">
            <a:avLst/>
          </a:prstGeom>
        </p:spPr>
      </p:pic>
      <p:pic>
        <p:nvPicPr>
          <p:cNvPr id="7" name="Picture 6"/>
          <p:cNvPicPr>
            <a:picLocks noChangeAspect="1"/>
          </p:cNvPicPr>
          <p:nvPr/>
        </p:nvPicPr>
        <p:blipFill>
          <a:blip r:embed="rId4"/>
          <a:stretch>
            <a:fillRect/>
          </a:stretch>
        </p:blipFill>
        <p:spPr>
          <a:xfrm>
            <a:off x="2296264" y="2316931"/>
            <a:ext cx="2587880" cy="2635089"/>
          </a:xfrm>
          <a:prstGeom prst="rect">
            <a:avLst/>
          </a:prstGeom>
        </p:spPr>
      </p:pic>
      <p:pic>
        <p:nvPicPr>
          <p:cNvPr id="8" name="Picture 7"/>
          <p:cNvPicPr>
            <a:picLocks noChangeAspect="1"/>
          </p:cNvPicPr>
          <p:nvPr/>
        </p:nvPicPr>
        <p:blipFill>
          <a:blip r:embed="rId5"/>
          <a:stretch>
            <a:fillRect/>
          </a:stretch>
        </p:blipFill>
        <p:spPr>
          <a:xfrm>
            <a:off x="4808569" y="2316931"/>
            <a:ext cx="2583589" cy="2635089"/>
          </a:xfrm>
          <a:prstGeom prst="rect">
            <a:avLst/>
          </a:prstGeom>
        </p:spPr>
      </p:pic>
      <p:pic>
        <p:nvPicPr>
          <p:cNvPr id="9" name="Picture 8"/>
          <p:cNvPicPr>
            <a:picLocks noChangeAspect="1"/>
          </p:cNvPicPr>
          <p:nvPr/>
        </p:nvPicPr>
        <p:blipFill>
          <a:blip r:embed="rId6"/>
          <a:stretch>
            <a:fillRect/>
          </a:stretch>
        </p:blipFill>
        <p:spPr>
          <a:xfrm>
            <a:off x="-216043" y="2316931"/>
            <a:ext cx="2587880" cy="2635089"/>
          </a:xfrm>
          <a:prstGeom prst="rect">
            <a:avLst/>
          </a:prstGeom>
        </p:spPr>
      </p:pic>
      <p:pic>
        <p:nvPicPr>
          <p:cNvPr id="10" name="Picture 9"/>
          <p:cNvPicPr>
            <a:picLocks noChangeAspect="1"/>
          </p:cNvPicPr>
          <p:nvPr/>
        </p:nvPicPr>
        <p:blipFill>
          <a:blip r:embed="rId7"/>
          <a:stretch>
            <a:fillRect/>
          </a:stretch>
        </p:blipFill>
        <p:spPr>
          <a:xfrm>
            <a:off x="9828894" y="2316931"/>
            <a:ext cx="2587880" cy="2635089"/>
          </a:xfrm>
          <a:prstGeom prst="rect">
            <a:avLst/>
          </a:prstGeom>
        </p:spPr>
      </p:pic>
      <p:pic>
        <p:nvPicPr>
          <p:cNvPr id="11" name="Picture 10"/>
          <p:cNvPicPr>
            <a:picLocks noChangeAspect="1"/>
          </p:cNvPicPr>
          <p:nvPr/>
        </p:nvPicPr>
        <p:blipFill>
          <a:blip r:embed="rId8"/>
          <a:stretch>
            <a:fillRect/>
          </a:stretch>
        </p:blipFill>
        <p:spPr>
          <a:xfrm>
            <a:off x="7316586" y="2316931"/>
            <a:ext cx="2587880" cy="2635089"/>
          </a:xfrm>
          <a:prstGeom prst="rect">
            <a:avLst/>
          </a:prstGeom>
        </p:spPr>
      </p:pic>
      <p:sp>
        <p:nvSpPr>
          <p:cNvPr id="12" name="Rectangle 11"/>
          <p:cNvSpPr/>
          <p:nvPr/>
        </p:nvSpPr>
        <p:spPr bwMode="auto">
          <a:xfrm>
            <a:off x="1" y="3899326"/>
            <a:ext cx="12192000" cy="148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80184" y="4226854"/>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Develop</a:t>
            </a:r>
          </a:p>
        </p:txBody>
      </p:sp>
      <p:sp>
        <p:nvSpPr>
          <p:cNvPr id="14" name="TextBox 13"/>
          <p:cNvSpPr txBox="1"/>
          <p:nvPr/>
        </p:nvSpPr>
        <p:spPr>
          <a:xfrm>
            <a:off x="2592490"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Testear</a:t>
            </a:r>
            <a:endParaRPr lang="en-US" sz="2400" dirty="0">
              <a:gradFill>
                <a:gsLst>
                  <a:gs pos="2917">
                    <a:schemeClr val="tx1"/>
                  </a:gs>
                  <a:gs pos="30000">
                    <a:schemeClr val="tx1"/>
                  </a:gs>
                </a:gsLst>
                <a:lin ang="5400000" scaled="0"/>
              </a:gradFill>
            </a:endParaRPr>
          </a:p>
        </p:txBody>
      </p:sp>
      <p:sp>
        <p:nvSpPr>
          <p:cNvPr id="15" name="TextBox 14"/>
          <p:cNvSpPr txBox="1"/>
          <p:nvPr/>
        </p:nvSpPr>
        <p:spPr>
          <a:xfrm>
            <a:off x="5101105"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6" name="TextBox 15"/>
          <p:cNvSpPr txBox="1"/>
          <p:nvPr/>
        </p:nvSpPr>
        <p:spPr>
          <a:xfrm>
            <a:off x="7617002" y="4324245"/>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Distribuir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10129310" y="4297369"/>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Monitorear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704"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823" y="2535501"/>
            <a:ext cx="2117353"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877"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8018" y="2535501"/>
            <a:ext cx="2108332"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826"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520" y="2535501"/>
            <a:ext cx="2112799"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0067" y="290404"/>
            <a:ext cx="11654187" cy="899410"/>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903520" y="2607970"/>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iOS</a:t>
            </a:r>
          </a:p>
        </p:txBody>
      </p:sp>
      <p:sp>
        <p:nvSpPr>
          <p:cNvPr id="22" name="TextBox 21"/>
          <p:cNvSpPr txBox="1"/>
          <p:nvPr/>
        </p:nvSpPr>
        <p:spPr>
          <a:xfrm>
            <a:off x="71925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Windows</a:t>
            </a:r>
          </a:p>
        </p:txBody>
      </p:sp>
      <p:sp>
        <p:nvSpPr>
          <p:cNvPr id="23" name="TextBox 22"/>
          <p:cNvSpPr txBox="1"/>
          <p:nvPr/>
        </p:nvSpPr>
        <p:spPr>
          <a:xfrm>
            <a:off x="50480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Android</a:t>
            </a:r>
          </a:p>
        </p:txBody>
      </p:sp>
      <p:sp>
        <p:nvSpPr>
          <p:cNvPr id="24" name="TextBox 23"/>
          <p:cNvSpPr txBox="1"/>
          <p:nvPr/>
        </p:nvSpPr>
        <p:spPr>
          <a:xfrm>
            <a:off x="2906400"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Objective-C</a:t>
            </a:r>
          </a:p>
          <a:p>
            <a:pPr algn="ctr" defTabSz="913949"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398"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C#</a:t>
            </a:r>
          </a:p>
          <a:p>
            <a:pPr algn="ctr" defTabSz="913949"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897"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Java</a:t>
            </a:r>
          </a:p>
          <a:p>
            <a:pPr algn="ctr" defTabSz="913949" fontAlgn="base">
              <a:spcBef>
                <a:spcPct val="0"/>
              </a:spcBef>
              <a:spcAft>
                <a:spcPct val="0"/>
              </a:spcAft>
            </a:pPr>
            <a:r>
              <a:rPr lang="en-US" sz="1961" dirty="0">
                <a:solidFill>
                  <a:schemeClr val="bg1"/>
                </a:solidFill>
                <a:latin typeface="+mj-lt"/>
              </a:rPr>
              <a:t>Android Studio</a:t>
            </a:r>
          </a:p>
        </p:txBody>
      </p:sp>
      <p:sp>
        <p:nvSpPr>
          <p:cNvPr id="28" name="TextBox 27"/>
          <p:cNvSpPr txBox="1"/>
          <p:nvPr/>
        </p:nvSpPr>
        <p:spPr>
          <a:xfrm>
            <a:off x="419448" y="5640540"/>
            <a:ext cx="11353105" cy="101375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a:t>No se </a:t>
            </a:r>
            <a:r>
              <a:rPr lang="en-US" sz="2353" dirty="0" err="1"/>
              <a:t>comparte</a:t>
            </a:r>
            <a:r>
              <a:rPr lang="en-US" sz="2353" dirty="0"/>
              <a:t> </a:t>
            </a:r>
            <a:r>
              <a:rPr lang="en-US" sz="2353" dirty="0" err="1"/>
              <a:t>código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lenguajes</a:t>
            </a:r>
            <a:r>
              <a:rPr lang="en-US" sz="2353" dirty="0"/>
              <a:t> &amp; </a:t>
            </a:r>
            <a:r>
              <a:rPr lang="en-US" sz="2353" dirty="0" err="1"/>
              <a:t>entornos</a:t>
            </a:r>
            <a:r>
              <a:rPr lang="en-US" sz="2353" dirty="0"/>
              <a:t> de </a:t>
            </a:r>
            <a:r>
              <a:rPr lang="en-US" sz="2353" dirty="0" err="1"/>
              <a:t>desarrollo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equipos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75" y="96673"/>
            <a:ext cx="231854" cy="10730674"/>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46" name="Group 45"/>
          <p:cNvGrpSpPr/>
          <p:nvPr/>
        </p:nvGrpSpPr>
        <p:grpSpPr>
          <a:xfrm>
            <a:off x="3568172" y="1563876"/>
            <a:ext cx="787210" cy="787210"/>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223" y="1560929"/>
            <a:ext cx="787210" cy="787210"/>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050" y="1573377"/>
            <a:ext cx="787210" cy="787210"/>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4"/>
            <a:ext cx="11654187" cy="899410"/>
          </a:xfrm>
        </p:spPr>
        <p:txBody>
          <a:bodyPr/>
          <a:lstStyle/>
          <a:p>
            <a:pPr algn="ctr"/>
            <a:r>
              <a:rPr lang="en-US" sz="5866" dirty="0"/>
              <a:t>Escribe </a:t>
            </a:r>
            <a:r>
              <a:rPr lang="en-US" sz="5866" dirty="0" err="1"/>
              <a:t>una</a:t>
            </a:r>
            <a:r>
              <a:rPr lang="en-US" sz="5866" dirty="0"/>
              <a:t> </a:t>
            </a:r>
            <a:r>
              <a:rPr lang="en-US" sz="5866" dirty="0" err="1"/>
              <a:t>vez</a:t>
            </a:r>
            <a:r>
              <a:rPr lang="en-US" sz="5866" dirty="0"/>
              <a:t>, </a:t>
            </a:r>
            <a:r>
              <a:rPr lang="en-US" sz="5866" dirty="0" err="1"/>
              <a:t>corre</a:t>
            </a:r>
            <a:r>
              <a:rPr lang="en-US" sz="5866" dirty="0"/>
              <a:t> </a:t>
            </a:r>
            <a:r>
              <a:rPr lang="en-US" sz="5866" dirty="0" err="1"/>
              <a:t>en</a:t>
            </a:r>
            <a:r>
              <a:rPr lang="en-US" sz="5866" dirty="0"/>
              <a:t> </a:t>
            </a:r>
            <a:r>
              <a:rPr lang="en-US" sz="5866" dirty="0" err="1"/>
              <a:t>todos</a:t>
            </a:r>
            <a:endParaRPr lang="en-US" sz="5866" dirty="0"/>
          </a:p>
        </p:txBody>
      </p:sp>
      <p:cxnSp>
        <p:nvCxnSpPr>
          <p:cNvPr id="12" name="Straight Connector 11"/>
          <p:cNvCxnSpPr/>
          <p:nvPr/>
        </p:nvCxnSpPr>
        <p:spPr>
          <a:xfrm>
            <a:off x="3928993" y="1901252"/>
            <a:ext cx="0" cy="3768492"/>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63" y="922170"/>
            <a:ext cx="224075" cy="908746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57" name="Group 56"/>
          <p:cNvGrpSpPr/>
          <p:nvPr/>
        </p:nvGrpSpPr>
        <p:grpSpPr>
          <a:xfrm>
            <a:off x="4782676" y="1942952"/>
            <a:ext cx="2626650" cy="262665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766"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4608" y="2080244"/>
            <a:ext cx="2704737" cy="2281009"/>
          </a:xfrm>
          <a:prstGeom prst="rect">
            <a:avLst/>
          </a:prstGeom>
          <a:noFill/>
        </p:spPr>
        <p:txBody>
          <a:bodyPr wrap="square" lIns="179259" tIns="143407" rIns="179259" bIns="143407" rtlCol="0">
            <a:spAutoFit/>
          </a:bodyPr>
          <a:lstStyle/>
          <a:p>
            <a:pPr algn="r" defTabSz="913949" fontAlgn="base">
              <a:lnSpc>
                <a:spcPct val="110000"/>
              </a:lnSpc>
              <a:spcBef>
                <a:spcPct val="0"/>
              </a:spcBef>
              <a:spcAft>
                <a:spcPct val="0"/>
              </a:spcAft>
            </a:pPr>
            <a:r>
              <a:rPr lang="en-US" sz="2941" dirty="0">
                <a:solidFill>
                  <a:schemeClr val="tx2"/>
                </a:solidFill>
              </a:rPr>
              <a:t>Lua</a:t>
            </a:r>
          </a:p>
          <a:p>
            <a:pPr algn="r" defTabSz="913949" fontAlgn="base">
              <a:lnSpc>
                <a:spcPct val="110000"/>
              </a:lnSpc>
              <a:spcBef>
                <a:spcPct val="0"/>
              </a:spcBef>
              <a:spcAft>
                <a:spcPct val="0"/>
              </a:spcAft>
            </a:pPr>
            <a:r>
              <a:rPr lang="en-US" sz="2941" dirty="0">
                <a:solidFill>
                  <a:schemeClr val="tx2"/>
                </a:solidFill>
              </a:rPr>
              <a:t>Javascript</a:t>
            </a:r>
          </a:p>
          <a:p>
            <a:pPr algn="r" defTabSz="913949" fontAlgn="base">
              <a:lnSpc>
                <a:spcPct val="110000"/>
              </a:lnSpc>
              <a:spcBef>
                <a:spcPct val="0"/>
              </a:spcBef>
              <a:spcAft>
                <a:spcPct val="0"/>
              </a:spcAft>
            </a:pPr>
            <a:r>
              <a:rPr lang="en-US" sz="2941" dirty="0">
                <a:solidFill>
                  <a:schemeClr val="tx2"/>
                </a:solidFill>
              </a:rPr>
              <a:t>Actionscript</a:t>
            </a:r>
          </a:p>
          <a:p>
            <a:pPr algn="r" defTabSz="913949"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544" y="2503138"/>
            <a:ext cx="86102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545" y="3013530"/>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545" y="3523922"/>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545" y="4034313"/>
            <a:ext cx="84857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082" y="1855812"/>
            <a:ext cx="2137660" cy="2800931"/>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t>Acceso</a:t>
            </a:r>
            <a:r>
              <a:rPr lang="en-US" sz="2353" dirty="0"/>
              <a:t> </a:t>
            </a:r>
            <a:r>
              <a:rPr lang="en-US" sz="2353" dirty="0" err="1"/>
              <a:t>limitado</a:t>
            </a:r>
            <a:r>
              <a:rPr lang="en-US" sz="2353" dirty="0"/>
              <a:t> a APIs </a:t>
            </a:r>
            <a:r>
              <a:rPr lang="en-US" sz="2353" dirty="0">
                <a:solidFill>
                  <a:schemeClr val="bg2">
                    <a:lumMod val="50000"/>
                  </a:schemeClr>
                </a:solidFill>
              </a:rPr>
              <a:t>•</a:t>
            </a:r>
            <a:r>
              <a:rPr lang="en-US" sz="2353" dirty="0"/>
              <a:t> </a:t>
            </a:r>
            <a:r>
              <a:rPr lang="en-US" sz="2353" dirty="0" err="1"/>
              <a:t>Menos</a:t>
            </a:r>
            <a:r>
              <a:rPr lang="en-US" sz="2353" dirty="0"/>
              <a:t> </a:t>
            </a:r>
            <a:r>
              <a:rPr lang="en-US" sz="2353" dirty="0" err="1"/>
              <a:t>rendimiento</a:t>
            </a:r>
            <a:r>
              <a:rPr lang="en-US" sz="2353" dirty="0"/>
              <a:t> </a:t>
            </a:r>
            <a:r>
              <a:rPr lang="en-US" sz="2353" dirty="0">
                <a:solidFill>
                  <a:schemeClr val="bg2">
                    <a:lumMod val="50000"/>
                  </a:schemeClr>
                </a:solidFill>
              </a:rPr>
              <a:t>•</a:t>
            </a:r>
            <a:r>
              <a:rPr lang="en-US" sz="2353" dirty="0"/>
              <a:t>  </a:t>
            </a:r>
            <a:r>
              <a:rPr lang="en-US" sz="2353" dirty="0" err="1"/>
              <a:t>Experiencia</a:t>
            </a:r>
            <a:r>
              <a:rPr lang="en-US" sz="2353" dirty="0"/>
              <a:t> de </a:t>
            </a:r>
            <a:r>
              <a:rPr lang="en-US" sz="2353" dirty="0" err="1"/>
              <a:t>usuario</a:t>
            </a:r>
            <a:r>
              <a:rPr lang="en-US" sz="2353" dirty="0"/>
              <a:t> </a:t>
            </a:r>
            <a:r>
              <a:rPr lang="en-US" sz="2353" dirty="0" err="1"/>
              <a:t>más</a:t>
            </a:r>
            <a:r>
              <a:rPr lang="en-US" sz="2353" dirty="0"/>
              <a:t> </a:t>
            </a:r>
            <a:r>
              <a:rPr lang="en-US" sz="2353" dirty="0" err="1"/>
              <a:t>pobre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7" y="290404"/>
            <a:ext cx="11654187" cy="899410"/>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común</a:t>
            </a:r>
            <a:r>
              <a:rPr lang="en-US" sz="2353" dirty="0">
                <a:solidFill>
                  <a:srgbClr val="70ACBB"/>
                </a:solidFill>
              </a:rPr>
              <a:t> </a:t>
            </a:r>
            <a:r>
              <a:rPr lang="en-US" sz="2353" dirty="0" err="1">
                <a:solidFill>
                  <a:srgbClr val="70ACBB"/>
                </a:solidFill>
              </a:rPr>
              <a:t>compartido</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Acceso</a:t>
            </a:r>
            <a:r>
              <a:rPr lang="en-US" sz="2353" dirty="0">
                <a:solidFill>
                  <a:srgbClr val="70ACBB"/>
                </a:solidFill>
              </a:rPr>
              <a:t> 100% a APIs </a:t>
            </a:r>
            <a:r>
              <a:rPr lang="en-US" sz="2353" dirty="0" err="1">
                <a:solidFill>
                  <a:srgbClr val="70ACBB"/>
                </a:solidFill>
              </a:rPr>
              <a:t>nativas</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sp>
        <p:nvSpPr>
          <p:cNvPr id="20" name="Left Brace 19"/>
          <p:cNvSpPr/>
          <p:nvPr/>
        </p:nvSpPr>
        <p:spPr>
          <a:xfrm rot="5400000">
            <a:off x="5986051" y="537968"/>
            <a:ext cx="234752" cy="984519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grpSp>
        <p:nvGrpSpPr>
          <p:cNvPr id="3" name="Group 2"/>
          <p:cNvGrpSpPr/>
          <p:nvPr/>
        </p:nvGrpSpPr>
        <p:grpSpPr>
          <a:xfrm>
            <a:off x="2893874" y="1445230"/>
            <a:ext cx="6419107" cy="3642539"/>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Windows C# UI</a:t>
              </a:r>
            </a:p>
          </p:txBody>
        </p:sp>
        <p:sp>
          <p:nvSpPr>
            <p:cNvPr id="43" name="TextBox 42"/>
            <p:cNvSpPr txBox="1"/>
            <p:nvPr/>
          </p:nvSpPr>
          <p:spPr>
            <a:xfrm>
              <a:off x="4962446"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Android C# UI</a:t>
              </a:r>
            </a:p>
          </p:txBody>
        </p:sp>
        <p:sp>
          <p:nvSpPr>
            <p:cNvPr id="19" name="TextBox 18"/>
            <p:cNvSpPr txBox="1"/>
            <p:nvPr/>
          </p:nvSpPr>
          <p:spPr>
            <a:xfrm>
              <a:off x="2830402" y="3439156"/>
              <a:ext cx="6393682" cy="8930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transition>
    <p:fade/>
  </p:transition>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10.xml><?xml version="1.0" encoding="utf-8"?>
<a:theme xmlns:a="http://schemas.openxmlformats.org/drawingml/2006/main" name="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11.xml><?xml version="1.0" encoding="utf-8"?>
<a:theme xmlns:a="http://schemas.openxmlformats.org/drawingml/2006/main" name="5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12.xml><?xml version="1.0" encoding="utf-8"?>
<a:theme xmlns:a="http://schemas.openxmlformats.org/drawingml/2006/main" name="3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13.xml><?xml version="1.0" encoding="utf-8"?>
<a:theme xmlns:a="http://schemas.openxmlformats.org/drawingml/2006/main" name="1_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3.xml><?xml version="1.0" encoding="utf-8"?>
<a:theme xmlns:a="http://schemas.openxmlformats.org/drawingml/2006/main" name="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4.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5.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7.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8.xml><?xml version="1.0" encoding="utf-8"?>
<a:theme xmlns:a="http://schemas.openxmlformats.org/drawingml/2006/main" name="2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9.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bg1"/>
          </a:solid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LastSharedByUser xmlns="2478d1b8-79bf-461f-b8e8-704d21601f1a">ckitter@microsoft.com</LastSharedByUser>
    <LastSharedByTime xmlns="2478d1b8-79bf-461f-b8e8-704d21601f1a">2016-11-02T07:36:18+00:00</LastSharedByTime>
    <DocumentDescription xmlns="230e9df3-be65-4c73-a93b-d1236ebd677e">Scott Guthrie's Connect(); //2016 keynote deck, focusing on platform innovation in a mobile-first, cloud-first world.
</DocumentDescription>
    <hd9637eefc984b85b6097c6374e15725 xmlns="230e9df3-be65-4c73-a93b-d1236ebd677e">
      <Terms xmlns="http://schemas.microsoft.com/office/infopath/2007/PartnerControl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Craig Kitterman</DisplayName>
        <AccountId>14645</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i:0#.f|membership|v-vicebo@microsoft.com</DisplayName>
        <AccountId>2943</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14</Value>
      <Value>30</Value>
      <Value>348</Value>
      <Value>346</Value>
      <Value>345</Value>
      <Value>21</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G01KC-99682991-19806</_dlc_DocId>
    <_dlc_DocIdUrl xmlns="230e9df3-be65-4c73-a93b-d1236ebd677e">
      <Url>https://microsoft.sharepoint.com/sites/Infopedia_G01KC/_layouts/15/DocIdRedir.aspx?ID=G01KC-99682991-19806</Url>
      <Description>G01KC-99682991-19806</Description>
    </_dlc_DocIdUrl>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D9CA01-FC2D-4C21-AE76-F57EAF15E5BD}">
  <ds:schemaRefs>
    <ds:schemaRef ds:uri="Microsoft.SharePoint.Taxonomy.ContentTypeSync"/>
  </ds:schemaRefs>
</ds:datastoreItem>
</file>

<file path=customXml/itemProps2.xml><?xml version="1.0" encoding="utf-8"?>
<ds:datastoreItem xmlns:ds="http://schemas.openxmlformats.org/officeDocument/2006/customXml" ds:itemID="{C8A9F985-4B8D-43E4-AA7A-CD44D6831C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B1B7DF-D257-42A7-A438-943752F83A51}">
  <ds:schemaRefs>
    <ds:schemaRef ds:uri="http://schemas.microsoft.com/sharepoint/events"/>
  </ds:schemaRefs>
</ds:datastoreItem>
</file>

<file path=customXml/itemProps4.xml><?xml version="1.0" encoding="utf-8"?>
<ds:datastoreItem xmlns:ds="http://schemas.openxmlformats.org/officeDocument/2006/customXml" ds:itemID="{B40C4976-67C1-44E2-857A-BD768B49CACF}">
  <ds:schemaRefs>
    <ds:schemaRef ds:uri="http://purl.org/dc/dcmitype/"/>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schemas.microsoft.com/sharepoint/v3"/>
    <ds:schemaRef ds:uri="2478d1b8-79bf-461f-b8e8-704d21601f1a"/>
    <ds:schemaRef ds:uri="http://purl.org/dc/terms/"/>
    <ds:schemaRef ds:uri="b3bc04a5-d503-43b1-b98c-a8cf663329d9"/>
    <ds:schemaRef ds:uri="230E9DF3-BE65-4C73-A93B-D1236EBD677E"/>
    <ds:schemaRef ds:uri="230e9df3-be65-4c73-a93b-d1236ebd677e"/>
    <ds:schemaRef ds:uri="http://www.w3.org/XML/1998/namespace"/>
  </ds:schemaRefs>
</ds:datastoreItem>
</file>

<file path=customXml/itemProps5.xml><?xml version="1.0" encoding="utf-8"?>
<ds:datastoreItem xmlns:ds="http://schemas.openxmlformats.org/officeDocument/2006/customXml" ds:itemID="{EBF1E3C8-D43D-4C3B-BE71-A50684F158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Connect2016_OnlineTemplate_100616</Template>
  <TotalTime>12492</TotalTime>
  <Words>1137</Words>
  <Application>Microsoft Office PowerPoint</Application>
  <PresentationFormat>Panorámica</PresentationFormat>
  <Paragraphs>315</Paragraphs>
  <Slides>38</Slides>
  <Notes>31</Notes>
  <HiddenSlides>0</HiddenSlides>
  <MMClips>0</MMClips>
  <ScaleCrop>false</ScaleCrop>
  <HeadingPairs>
    <vt:vector size="6" baseType="variant">
      <vt:variant>
        <vt:lpstr>Fuentes usadas</vt:lpstr>
      </vt:variant>
      <vt:variant>
        <vt:i4>9</vt:i4>
      </vt:variant>
      <vt:variant>
        <vt:lpstr>Tema</vt:lpstr>
      </vt:variant>
      <vt:variant>
        <vt:i4>13</vt:i4>
      </vt:variant>
      <vt:variant>
        <vt:lpstr>Títulos de diapositiva</vt:lpstr>
      </vt:variant>
      <vt:variant>
        <vt:i4>38</vt:i4>
      </vt:variant>
    </vt:vector>
  </HeadingPairs>
  <TitlesOfParts>
    <vt:vector size="60" baseType="lpstr">
      <vt:lpstr>Arial</vt:lpstr>
      <vt:lpstr>Calibri</vt:lpstr>
      <vt:lpstr>Helvetica Light</vt:lpstr>
      <vt:lpstr>Segoe UI</vt:lpstr>
      <vt:lpstr>Segoe UI Light</vt:lpstr>
      <vt:lpstr>Segoe ui light (Headings)</vt:lpstr>
      <vt:lpstr>Segoe UI Semibold</vt:lpstr>
      <vt:lpstr>Segoe UI Semilight</vt:lpstr>
      <vt:lpstr>Wingdings</vt:lpstr>
      <vt:lpstr>Connect_2016_Template_Light</vt:lpstr>
      <vt:lpstr>Connect(); 2016 (Remove)</vt:lpstr>
      <vt:lpstr>MGXFY17 GS Template Light</vt:lpstr>
      <vt:lpstr>USETHIS_1_6-50001_WPC 2016 Keynote Template</vt:lpstr>
      <vt:lpstr>1_COLOR TEMPLATE</vt:lpstr>
      <vt:lpstr>Microsoft AzureCon 2015 Template - Color</vt:lpstr>
      <vt:lpstr>5-50002_Ignite_Breakout_Template</vt:lpstr>
      <vt:lpstr>2_Connect_2016_Template_Light</vt:lpstr>
      <vt:lpstr>1_White</vt:lpstr>
      <vt:lpstr>Color Template</vt:lpstr>
      <vt:lpstr>5_Connect_2016_Template_Light</vt:lpstr>
      <vt:lpstr>3_Connect_2016_Template_Light</vt:lpstr>
      <vt:lpstr>1_Connect(); 2016 (Remove)</vt:lpstr>
      <vt:lpstr>Presentación de PowerPoint</vt:lpstr>
      <vt:lpstr>Ponentes</vt:lpstr>
      <vt:lpstr>Agenda</vt:lpstr>
      <vt:lpstr>Presentación de PowerPoint</vt:lpstr>
      <vt:lpstr>Cualquier desarrollador Cualquier app Cualquier plataforma</vt:lpstr>
      <vt:lpstr>Xamarin – Solución completa para el Desarrollo móvil</vt:lpstr>
      <vt:lpstr>Código nativo</vt:lpstr>
      <vt:lpstr>Escribe una vez, corre en todos</vt:lpstr>
      <vt:lpstr>El enfoque de Xamarin</vt:lpstr>
      <vt:lpstr>Xamarin + Xamarin.Forms</vt:lpstr>
      <vt:lpstr>Rendimiento nativo</vt:lpstr>
      <vt:lpstr>Open Source – open.xamarin.com</vt:lpstr>
      <vt:lpstr>Anuncios</vt:lpstr>
      <vt:lpstr>Presentación de PowerPoint</vt:lpstr>
      <vt:lpstr>Presentación de PowerPoint</vt:lpstr>
      <vt:lpstr>Presentación de PowerPoint</vt:lpstr>
      <vt:lpstr>Visual Studio for Mac</vt:lpstr>
      <vt:lpstr>Anuncios</vt:lpstr>
      <vt:lpstr>Remote iOS Simulator para Windows</vt:lpstr>
      <vt:lpstr>Xamarin Inspector</vt:lpstr>
      <vt:lpstr>Xamarin Inspector</vt:lpstr>
      <vt:lpstr>Xamarin Profiler</vt:lpstr>
      <vt:lpstr>Xamarin Workbooks</vt:lpstr>
      <vt:lpstr>Xamarin.Forms Previewer</vt:lpstr>
      <vt:lpstr>Xamarin.Forms Previewer</vt:lpstr>
      <vt:lpstr>Anuncios</vt:lpstr>
      <vt:lpstr>Presentación de PowerPoint</vt:lpstr>
      <vt:lpstr>Presentación de PowerPoint</vt:lpstr>
      <vt:lpstr>Presentación de PowerPoint</vt:lpstr>
      <vt:lpstr>Mobile Center</vt:lpstr>
      <vt:lpstr>Mobile Center</vt:lpstr>
      <vt:lpstr>Mobile Center</vt:lpstr>
      <vt:lpstr>Anuncios</vt:lpstr>
      <vt:lpstr>Presentación de PowerPoint</vt:lpstr>
      <vt:lpstr>Technical Steering Group</vt:lpstr>
      <vt:lpstr>Presentación de PowerPoint</vt:lpstr>
      <vt:lpstr>Tizen .NET Developer Preview</vt:lpstr>
      <vt:lpstr>Videos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Scott Guthrie's Connect(); //2016 keynote deck</dc:title>
  <dc:subject/>
  <dc:creator>Jonah Sterling</dc:creator>
  <cp:keywords/>
  <dc:description/>
  <cp:lastModifiedBy>Javier Suárez Ruiz</cp:lastModifiedBy>
  <cp:revision>603</cp:revision>
  <dcterms:created xsi:type="dcterms:W3CDTF">2016-10-06T18:11:44Z</dcterms:created>
  <dcterms:modified xsi:type="dcterms:W3CDTF">2016-11-28T19:27:13Z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ContentTypeId">
    <vt:lpwstr>0x0101000E4CB7077FEE4FF7AE86D4A500EEC7800300F96E2758736AEF45AFCE0C190C2A9DEC00CC074746C0EF6D439A06F1AAD31A3C2B</vt:lpwstr>
  </property>
  <property fmtid="{D5CDD505-2E9C-101B-9397-08002B2CF9AE}" pid="4" name="TaxKeyword">
    <vt:lpwstr/>
  </property>
  <property fmtid="{D5CDD505-2E9C-101B-9397-08002B2CF9AE}" pid="5" name="Audiences">
    <vt:lpwstr/>
  </property>
  <property fmtid="{D5CDD505-2E9C-101B-9397-08002B2CF9AE}" pid="6" name="Region">
    <vt:lpwstr/>
  </property>
  <property fmtid="{D5CDD505-2E9C-101B-9397-08002B2CF9AE}" pid="7" name="Industries">
    <vt:lpwstr/>
  </property>
  <property fmtid="{D5CDD505-2E9C-101B-9397-08002B2CF9AE}" pid="8" name="Roles">
    <vt:lpwstr/>
  </property>
  <property fmtid="{D5CDD505-2E9C-101B-9397-08002B2CF9AE}" pid="9" name="Competitors">
    <vt:lpwstr/>
  </property>
  <property fmtid="{D5CDD505-2E9C-101B-9397-08002B2CF9AE}" pid="10" name="SMSGDomain">
    <vt:lpwstr>21;#Cloud and Enterprise|adc2fe87-c79a-4ded-a449-3f86b954069d;#345;#Developer Tools Domain|58c4098f-5b04-404d-a0e5-4dc5be632145</vt:lpwstr>
  </property>
  <property fmtid="{D5CDD505-2E9C-101B-9397-08002B2CF9AE}" pid="11" name="BusinessArchitecture">
    <vt:lpwstr/>
  </property>
  <property fmtid="{D5CDD505-2E9C-101B-9397-08002B2CF9AE}" pid="12" name="Products">
    <vt:lpwstr>346;#software development tools|24853bda-fb66-4716-8bc8-88d26fdb57cb</vt:lpwstr>
  </property>
  <property fmtid="{D5CDD505-2E9C-101B-9397-08002B2CF9AE}" pid="13" name="Segments">
    <vt:lpwstr/>
  </property>
  <property fmtid="{D5CDD505-2E9C-101B-9397-08002B2CF9AE}" pid="14" name="ActivitiesAndPrograms">
    <vt:lpwstr/>
  </property>
  <property fmtid="{D5CDD505-2E9C-101B-9397-08002B2CF9AE}" pid="15" name="Partners">
    <vt:lpwstr/>
  </property>
  <property fmtid="{D5CDD505-2E9C-101B-9397-08002B2CF9AE}" pid="16" name="Topics">
    <vt:lpwstr>30;#hub subset|c6bfd112-b986-4a0a-aa8d-90e767bfdfa6</vt:lpwstr>
  </property>
  <property fmtid="{D5CDD505-2E9C-101B-9397-08002B2CF9AE}" pid="17" name="Groups">
    <vt:lpwstr>348;#Developer Platform and Tools Marketing|b117718f-aa6c-411f-b6a8-3da180b0b2c7</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573b9d3b-ef5a-47b3-905a-cf565164de61</vt:lpwstr>
  </property>
  <property fmtid="{D5CDD505-2E9C-101B-9397-08002B2CF9AE}" pid="21" name="of67e5d4b76f4a9db8769983fda9cec0">
    <vt:lpwstr/>
  </property>
  <property fmtid="{D5CDD505-2E9C-101B-9397-08002B2CF9AE}" pid="22" name="NewsType">
    <vt:lpwstr/>
  </property>
  <property fmtid="{D5CDD505-2E9C-101B-9397-08002B2CF9AE}" pid="23" name="ItemType">
    <vt:lpwstr/>
  </property>
  <property fmtid="{D5CDD505-2E9C-101B-9397-08002B2CF9AE}" pid="24" name="Confidentiality">
    <vt:lpwstr>14;#customer ready|8986c41d-21c5-4f8f-8a12-ea4625b46858</vt:lpwstr>
  </property>
  <property fmtid="{D5CDD505-2E9C-101B-9397-08002B2CF9AE}" pid="25" name="ga0c0bf70a6644469c61b3efa7025301">
    <vt:lpwstr/>
  </property>
  <property fmtid="{D5CDD505-2E9C-101B-9397-08002B2CF9AE}" pid="26" name="MSProducts">
    <vt:lpwstr/>
  </property>
  <property fmtid="{D5CDD505-2E9C-101B-9397-08002B2CF9AE}" pid="27" name="ExperienceContentType">
    <vt:lpwstr/>
  </property>
  <property fmtid="{D5CDD505-2E9C-101B-9397-08002B2CF9AE}" pid="28" name="MSPhysicalGeography">
    <vt:lpwstr/>
  </property>
  <property fmtid="{D5CDD505-2E9C-101B-9397-08002B2CF9AE}" pid="29" name="EnterpriseDomainTags">
    <vt:lpwstr/>
  </property>
  <property fmtid="{D5CDD505-2E9C-101B-9397-08002B2CF9AE}" pid="30" name="j3562c58ee414e028925bc902cfc01a1">
    <vt:lpwstr/>
  </property>
  <property fmtid="{D5CDD505-2E9C-101B-9397-08002B2CF9AE}" pid="31" name="l6f004f21209409da86a713c0f24627d">
    <vt:lpwstr/>
  </property>
  <property fmtid="{D5CDD505-2E9C-101B-9397-08002B2CF9AE}" pid="32" name="la4444b61d19467597d63190b69ac227">
    <vt:lpwstr/>
  </property>
  <property fmtid="{D5CDD505-2E9C-101B-9397-08002B2CF9AE}" pid="33" name="MSProductsTaxHTField0">
    <vt:lpwstr/>
  </property>
  <property fmtid="{D5CDD505-2E9C-101B-9397-08002B2CF9AE}" pid="34" name="Languages">
    <vt:lpwstr/>
  </property>
  <property fmtid="{D5CDD505-2E9C-101B-9397-08002B2CF9AE}" pid="35" name="e8080b0481964c759b2c36ae49591b31">
    <vt:lpwstr/>
  </property>
  <property fmtid="{D5CDD505-2E9C-101B-9397-08002B2CF9AE}" pid="36" name="TechnicalLevel">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NewsSource">
    <vt:lpwstr/>
  </property>
  <property fmtid="{D5CDD505-2E9C-101B-9397-08002B2CF9AE}" pid="41" name="SMSGTags">
    <vt:lpwstr/>
  </property>
  <property fmtid="{D5CDD505-2E9C-101B-9397-08002B2CF9AE}" pid="42" name="_docset_NoMedatataSyncRequired">
    <vt:lpwstr>False</vt:lpwstr>
  </property>
</Properties>
</file>